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57" r:id="rId14"/>
    <p:sldId id="291" r:id="rId15"/>
    <p:sldId id="268" r:id="rId16"/>
    <p:sldId id="278" r:id="rId17"/>
    <p:sldId id="273" r:id="rId18"/>
    <p:sldId id="276" r:id="rId19"/>
    <p:sldId id="277" r:id="rId20"/>
    <p:sldId id="293" r:id="rId21"/>
    <p:sldId id="279" r:id="rId22"/>
    <p:sldId id="294" r:id="rId23"/>
    <p:sldId id="281" r:id="rId24"/>
    <p:sldId id="295" r:id="rId25"/>
    <p:sldId id="282" r:id="rId26"/>
    <p:sldId id="290" r:id="rId27"/>
    <p:sldId id="285" r:id="rId28"/>
    <p:sldId id="286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C00F-4B94-42F2-9F34-EE32A36FE77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DAE6BB-BFDD-4AE8-9D39-4A676243C67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C00F-4B94-42F2-9F34-EE32A36FE77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E6BB-BFDD-4AE8-9D39-4A676243C6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C00F-4B94-42F2-9F34-EE32A36FE77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E6BB-BFDD-4AE8-9D39-4A676243C6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C00F-4B94-42F2-9F34-EE32A36FE77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DAE6BB-BFDD-4AE8-9D39-4A676243C67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C00F-4B94-42F2-9F34-EE32A36FE77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DAE6BB-BFDD-4AE8-9D39-4A676243C67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C00F-4B94-42F2-9F34-EE32A36FE77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DAE6BB-BFDD-4AE8-9D39-4A676243C67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C00F-4B94-42F2-9F34-EE32A36FE77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DAE6BB-BFDD-4AE8-9D39-4A676243C67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C00F-4B94-42F2-9F34-EE32A36FE77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DAE6BB-BFDD-4AE8-9D39-4A676243C6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C00F-4B94-42F2-9F34-EE32A36FE77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DAE6BB-BFDD-4AE8-9D39-4A676243C6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C00F-4B94-42F2-9F34-EE32A36FE77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DAE6BB-BFDD-4AE8-9D39-4A676243C67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C00F-4B94-42F2-9F34-EE32A36FE77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DAE6BB-BFDD-4AE8-9D39-4A676243C67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0EFC00F-4B94-42F2-9F34-EE32A36FE77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7DAE6BB-BFDD-4AE8-9D39-4A676243C67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audio" Target="../media/audio1.wav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image" Target="../media/image8.jp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://fb.ru/article/276280/chto-takoe-otritsatelnyiy-geroy-v-literature-i-kino&amp;sa=D&amp;ust=1492464297274000&amp;usg=AFQjCNGDFfbXT7W1dlY0JFuBPog2mvV5_g" TargetMode="External"/><Relationship Id="rId2" Type="http://schemas.openxmlformats.org/officeDocument/2006/relationships/hyperlink" Target="https://www.google.com/url?q=http://fb.ru/article/65332/polojitelnyie-kachestva-na-kotoryie-obraschayut-vnimanie-pri-ustroystve-na-rabotu&amp;sa=D&amp;ust=1492464297273000&amp;usg=AFQjCNHNm8BxLrMlo4yAPGCYZEn8IJ0eDQ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q=http://fb.ru/article/42921/chelovecheskie-kachestva&amp;sa=D&amp;ust=1492464297275000&amp;usg=AFQjCNEZ5J0D2r70NKtRo4mAxMXzrIobr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МАДОУ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 583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220072" y="5013176"/>
            <a:ext cx="3923928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smtClean="0"/>
              <a:t>Составила презентацию: </a:t>
            </a:r>
            <a:endParaRPr lang="ru-RU" sz="1600" dirty="0" smtClean="0"/>
          </a:p>
          <a:p>
            <a:pPr algn="just"/>
            <a:r>
              <a:rPr lang="ru-RU" sz="1600" dirty="0" smtClean="0"/>
              <a:t>Педагог-психолог 1 КК, О.В. </a:t>
            </a:r>
            <a:r>
              <a:rPr lang="ru-RU" sz="1600" dirty="0" smtClean="0"/>
              <a:t>Сафарова</a:t>
            </a:r>
            <a:endParaRPr lang="ru-RU" sz="1600" dirty="0" smtClean="0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539552" y="2204864"/>
            <a:ext cx="792088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/>
              <a:t>Деловая игра для педагогов ДОУ в рамках проекта «Красивая речь»</a:t>
            </a:r>
          </a:p>
          <a:p>
            <a:pPr algn="ctr"/>
            <a:r>
              <a:rPr lang="ru-RU" sz="3200" dirty="0" smtClean="0"/>
              <a:t>Развитие речи у детей дошкольного возраста с помощью сказки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345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Авторские сказки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7949" y="1268759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/>
              <a:t>Обычно авторское произведение является обработкой народного сюжета, однако встречаются и новые истории. Характерные черты – психологизм, возвышенная речь, яркие персонажи, сказочных клише.</a:t>
            </a:r>
          </a:p>
          <a:p>
            <a:pPr indent="457200" algn="just"/>
            <a:r>
              <a:rPr lang="ru-RU" sz="2000" dirty="0"/>
              <a:t>Еще одной особенностью является то, что сказка может быть прочитана на разных уровнях. Так, одна и та же история воспринимается по-разному представителями разных возрастных групп. Детские сказки Шарля Перро ребенку кажутся невинным рассказом, в то время как взрослый человек найдет в них серьезные проблемы и мораль.</a:t>
            </a:r>
          </a:p>
          <a:p>
            <a:pPr indent="457200" algn="just"/>
            <a:r>
              <a:rPr lang="ru-RU" sz="2000" dirty="0"/>
              <a:t>На сказках Шарля Перро, братьев Гримм, </a:t>
            </a:r>
            <a:r>
              <a:rPr lang="ru-RU" sz="2000" dirty="0" err="1"/>
              <a:t>Ханса</a:t>
            </a:r>
            <a:r>
              <a:rPr lang="ru-RU" sz="2000" dirty="0"/>
              <a:t> </a:t>
            </a:r>
            <a:r>
              <a:rPr lang="ru-RU" sz="2000" dirty="0" err="1"/>
              <a:t>Кристиана</a:t>
            </a:r>
            <a:r>
              <a:rPr lang="ru-RU" sz="2000" dirty="0"/>
              <a:t> Андерсена, А.С. Пушкина растут целые поколения. Вместе с тем все они </a:t>
            </a:r>
            <a:r>
              <a:rPr lang="ru-RU" sz="2000" dirty="0" err="1" smtClean="0"/>
              <a:t>подпадатют</a:t>
            </a:r>
            <a:r>
              <a:rPr lang="ru-RU" sz="2000" dirty="0" smtClean="0"/>
              <a:t> </a:t>
            </a:r>
            <a:r>
              <a:rPr lang="ru-RU" sz="2000" dirty="0"/>
              <a:t>под определенную классификацию, располагают своими художественными особенностями и авторскими приемами. По самым известным и любимым сказкам снимают фильмы и мультфильмы.</a:t>
            </a:r>
          </a:p>
        </p:txBody>
      </p:sp>
    </p:spTree>
    <p:extLst>
      <p:ext uri="{BB962C8B-B14F-4D97-AF65-F5344CB8AC3E}">
        <p14:creationId xmlns:p14="http://schemas.microsoft.com/office/powerpoint/2010/main" val="12125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543800" cy="748173"/>
          </a:xfrm>
        </p:spPr>
        <p:txBody>
          <a:bodyPr/>
          <a:lstStyle/>
          <a:p>
            <a:pPr algn="ctr"/>
            <a:r>
              <a:rPr lang="ru-RU" dirty="0" smtClean="0"/>
              <a:t>Зачем детям сказки?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4704" y="692696"/>
            <a:ext cx="84557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/>
              <a:t>Сказка не только вносит разнообразие в жизнь ребёнка, дарит ему радость, а также является одним из самых эффективных способов развития речи, в котором наиболее ярко проявляется принцип обучения: учит играя.</a:t>
            </a:r>
          </a:p>
          <a:p>
            <a:pPr indent="457200" algn="just"/>
            <a:r>
              <a:rPr lang="ru-RU" dirty="0"/>
              <a:t>К сожалению, сегодня у многих детей к пяти годам уровень речевого развития ниже положенной нормы. Уровень передачи эмоциональных состояний недоразвит, артистические способности, интонирование, восприятие различных оттенков речи не соответствует взрослому, связная речь находится в состоянии развития.</a:t>
            </a:r>
          </a:p>
          <a:p>
            <a:pPr indent="457200" algn="just"/>
            <a:r>
              <a:rPr lang="ru-RU" dirty="0"/>
              <a:t>Особенность сказки состоит в том, что развитие личности дошкольника происходит в гармонии с успешным овладением грамотной и связной речью. </a:t>
            </a:r>
          </a:p>
          <a:p>
            <a:pPr indent="457200" algn="just"/>
            <a:r>
              <a:rPr lang="ru-RU" dirty="0"/>
              <a:t>Сказка - интегративная деятельность, в которой действия воображаемой ситуации связаны с реальным общением, направленным на активность, самостоятельность, творчество, регулирование ребёнком собственных эмоциональных состояний.</a:t>
            </a:r>
          </a:p>
          <a:p>
            <a:pPr indent="457200" algn="just"/>
            <a:r>
              <a:rPr lang="ru-RU" dirty="0"/>
              <a:t>Поэтому сказка является отличным средством устранить все эти проблемы. Сам процесс игры в сказку тесно связано со всеми разделами программы, в которые входит и развитие речи детей дошкольного возраста. </a:t>
            </a:r>
            <a:r>
              <a:rPr lang="ru-RU" i="1" dirty="0"/>
              <a:t>Таким образом, игра в сказку - способствует активизации разных сторон речи детей: словаря, грамматического строя, диалогической и монологической речи, совершенствованию звуковой стороны речи.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83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8"/>
            <a:ext cx="9144000" cy="6859927"/>
          </a:xfrm>
          <a:prstGeom prst="rect">
            <a:avLst/>
          </a:prstGeom>
        </p:spPr>
      </p:pic>
      <p:pic>
        <p:nvPicPr>
          <p:cNvPr id="5" name="Заставка - Мы начинаем КВН (goodmp3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2339752" y="5558526"/>
            <a:ext cx="609600" cy="49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9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332655"/>
            <a:ext cx="8496944" cy="5279539"/>
          </a:xfrm>
        </p:spPr>
        <p:txBody>
          <a:bodyPr>
            <a:noAutofit/>
          </a:bodyPr>
          <a:lstStyle/>
          <a:p>
            <a:pPr marL="18288" indent="45720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коллеги, КВН –клуб влюбленных в педагогическую деятельность и надеющихся, что со временем, и не без их участия, мир станет лучше и добрее. А чтобы ваша мечта сбылась, необходимо день за днем постигать азы мастерства, не стесняться спрашивать совета коллег и делиться своим опытом. И конечно, спешить проверить свои мысли, догадки, ведь каждое утро Вас ждут маленькие воспитанники, жаждущие новых ярких открытий и впечатлений.</a:t>
            </a:r>
          </a:p>
          <a:p>
            <a:pPr marL="18288" indent="45720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я предлагаем вам окунуться в мир фантазии, смекалки и находчивости-мир сказки, мир забавных и веселых игр.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НАчало - Мы начинаем КВН (goodmp3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3688" y="55004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5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6597352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effectLst/>
              </a:rPr>
              <a:t>ЖЕРЕБЬЕВКА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err="1">
                <a:effectLst/>
              </a:rPr>
              <a:t>Жеребьевные</a:t>
            </a:r>
            <a:r>
              <a:rPr lang="ru-RU" sz="2000" b="1" dirty="0">
                <a:effectLst/>
              </a:rPr>
              <a:t> </a:t>
            </a:r>
            <a:r>
              <a:rPr lang="ru-RU" sz="2000" b="1" dirty="0" err="1">
                <a:effectLst/>
              </a:rPr>
              <a:t>сговорки</a:t>
            </a:r>
            <a:r>
              <a:rPr lang="ru-RU" sz="2000" dirty="0">
                <a:effectLst/>
              </a:rPr>
              <a:t> представляют собой </a:t>
            </a:r>
            <a:r>
              <a:rPr lang="ru-RU" sz="2000" b="1" i="1" dirty="0">
                <a:effectLst/>
              </a:rPr>
              <a:t>синтез считалки </a:t>
            </a:r>
            <a:r>
              <a:rPr lang="ru-RU" sz="2000" dirty="0">
                <a:effectLst/>
              </a:rPr>
              <a:t>и</a:t>
            </a:r>
            <a:r>
              <a:rPr lang="ru-RU" sz="2000" b="1" i="1" dirty="0">
                <a:effectLst/>
              </a:rPr>
              <a:t> жеребьевки</a:t>
            </a:r>
            <a:r>
              <a:rPr lang="ru-RU" sz="2000" dirty="0">
                <a:effectLst/>
              </a:rPr>
              <a:t>. Особенностью их являются рифмованный текст и вы­полнение двигательных действий, которые могут выступать само­стоятельными играми. 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Например</a:t>
            </a:r>
            <a:r>
              <a:rPr lang="ru-RU" sz="2000" dirty="0">
                <a:effectLst/>
              </a:rPr>
              <a:t>, играющие дети становятся в круг и кладут на пенек либо на другую подставку по два пальца; один из играющих, показывая на каждый палец, приговаривает по сло­ву: «</a:t>
            </a:r>
            <a:r>
              <a:rPr lang="ru-RU" sz="2000" dirty="0" err="1">
                <a:effectLst/>
              </a:rPr>
              <a:t>Первенчики</a:t>
            </a:r>
            <a:r>
              <a:rPr lang="ru-RU" sz="2000" dirty="0">
                <a:effectLst/>
              </a:rPr>
              <a:t>, </a:t>
            </a:r>
            <a:r>
              <a:rPr lang="ru-RU" sz="2000" dirty="0" err="1">
                <a:effectLst/>
              </a:rPr>
              <a:t>другенчики</a:t>
            </a:r>
            <a:r>
              <a:rPr lang="ru-RU" sz="2000" dirty="0">
                <a:effectLst/>
              </a:rPr>
              <a:t>, </a:t>
            </a:r>
            <a:r>
              <a:rPr lang="ru-RU" sz="2000" dirty="0" err="1">
                <a:effectLst/>
              </a:rPr>
              <a:t>тринцы</a:t>
            </a:r>
            <a:r>
              <a:rPr lang="ru-RU" sz="2000" dirty="0">
                <a:effectLst/>
              </a:rPr>
              <a:t>, </a:t>
            </a:r>
            <a:r>
              <a:rPr lang="ru-RU" sz="2000" dirty="0" err="1">
                <a:effectLst/>
              </a:rPr>
              <a:t>волынцы</a:t>
            </a:r>
            <a:r>
              <a:rPr lang="ru-RU" sz="2000" dirty="0">
                <a:effectLst/>
              </a:rPr>
              <a:t>, пятый ладан, шестой </a:t>
            </a:r>
            <a:r>
              <a:rPr lang="ru-RU" sz="2000" dirty="0" err="1">
                <a:effectLst/>
              </a:rPr>
              <a:t>шмак</a:t>
            </a:r>
            <a:r>
              <a:rPr lang="ru-RU" sz="2000" dirty="0">
                <a:effectLst/>
              </a:rPr>
              <a:t>!» 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Палец</a:t>
            </a:r>
            <a:r>
              <a:rPr lang="ru-RU" sz="2000" dirty="0">
                <a:effectLst/>
              </a:rPr>
              <a:t>, на который упадет последнее слово, отни­мается, а счет повторяется далее и продолжается, пока не остается один палец. Играющий, палец которого остался последним, ловит кого-либо из своих товарищей, пойманный сменяет водящего и сам ловит кого-нибудь.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Можно спеть другую песенку: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Я не </a:t>
            </a:r>
            <a:r>
              <a:rPr lang="ru-RU" sz="2000" dirty="0" err="1">
                <a:effectLst/>
              </a:rPr>
              <a:t>тятькин</a:t>
            </a:r>
            <a:r>
              <a:rPr lang="ru-RU" sz="2000" dirty="0">
                <a:effectLst/>
              </a:rPr>
              <a:t> сын,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И не мамкин сын,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Я на елке рос,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Меня ветер снес.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Я упал на пенек,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Стал кудрявый паренек</a:t>
            </a:r>
            <a:r>
              <a:rPr lang="ru-RU" sz="2000" dirty="0" smtClean="0">
                <a:effectLst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517232"/>
            <a:ext cx="7543800" cy="914400"/>
          </a:xfrm>
        </p:spPr>
        <p:txBody>
          <a:bodyPr/>
          <a:lstStyle/>
          <a:p>
            <a:pPr algn="ctr"/>
            <a:r>
              <a:rPr lang="ru-RU" sz="2400" dirty="0" smtClean="0"/>
              <a:t>1 задание. </a:t>
            </a:r>
            <a:r>
              <a:rPr lang="ru-RU" dirty="0" smtClean="0"/>
              <a:t>Визитная карточка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331640" y="3665105"/>
            <a:ext cx="7131022" cy="1584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000" dirty="0" smtClean="0"/>
              <a:t>Тема нашей игры:</a:t>
            </a:r>
          </a:p>
          <a:p>
            <a:pPr algn="ctr"/>
            <a:r>
              <a:rPr lang="ru-RU" sz="3000" dirty="0" smtClean="0"/>
              <a:t> «Кашу кушай, а сказки слушай: </a:t>
            </a:r>
          </a:p>
          <a:p>
            <a:pPr algn="ctr"/>
            <a:r>
              <a:rPr lang="ru-RU" sz="3000" dirty="0" smtClean="0"/>
              <a:t>умом-разумом смекай да на ус мотай</a:t>
            </a:r>
            <a:endParaRPr lang="ru-RU" sz="3000" dirty="0"/>
          </a:p>
        </p:txBody>
      </p:sp>
      <p:pic>
        <p:nvPicPr>
          <p:cNvPr id="6" name="НАчало - Мы начинаем КВН (goodmp3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04317" y="692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6632"/>
            <a:ext cx="8568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/>
              <a:t>2-е задание:  </a:t>
            </a:r>
            <a:r>
              <a:rPr lang="ru-RU" sz="2400" b="1" dirty="0" smtClean="0"/>
              <a:t>Разминка</a:t>
            </a:r>
            <a:r>
              <a:rPr lang="ru-RU" sz="2400" dirty="0"/>
              <a:t> </a:t>
            </a:r>
            <a:r>
              <a:rPr lang="ru-RU" sz="2400" b="1" dirty="0"/>
              <a:t>«Ответь быстро»</a:t>
            </a:r>
          </a:p>
          <a:p>
            <a:pPr algn="just">
              <a:lnSpc>
                <a:spcPct val="150000"/>
              </a:lnSpc>
            </a:pPr>
            <a:r>
              <a:rPr lang="ru-RU" sz="2400" b="1" dirty="0"/>
              <a:t>Учитываются скорость и правильность ответов.</a:t>
            </a:r>
          </a:p>
          <a:p>
            <a:pPr algn="just">
              <a:buAutoNum type="arabicPeriod"/>
              <a:tabLst>
                <a:tab pos="179388" algn="l"/>
              </a:tabLst>
            </a:pPr>
            <a:r>
              <a:rPr lang="ru-RU" sz="2400" dirty="0" smtClean="0"/>
              <a:t>Работа </a:t>
            </a:r>
            <a:r>
              <a:rPr lang="ru-RU" sz="2400" dirty="0"/>
              <a:t>органов речи — губ, языка и т.п., необходимая для образования звуков. </a:t>
            </a:r>
            <a:endParaRPr lang="ru-RU" sz="2400" dirty="0" smtClean="0"/>
          </a:p>
          <a:p>
            <a:pPr algn="just">
              <a:buAutoNum type="arabicPeriod"/>
              <a:tabLst>
                <a:tab pos="179388" algn="l"/>
              </a:tabLst>
            </a:pPr>
            <a:r>
              <a:rPr lang="ru-RU" sz="2400" dirty="0" smtClean="0"/>
              <a:t>Единица </a:t>
            </a:r>
            <a:r>
              <a:rPr lang="ru-RU" sz="2400" dirty="0"/>
              <a:t>речи, представляющая звуковое  выражение отдельного предмета мысли. </a:t>
            </a:r>
            <a:endParaRPr lang="ru-RU" sz="2400" dirty="0" smtClean="0"/>
          </a:p>
          <a:p>
            <a:pPr algn="just">
              <a:buAutoNum type="arabicPeriod"/>
              <a:tabLst>
                <a:tab pos="179388" algn="l"/>
              </a:tabLst>
            </a:pPr>
            <a:r>
              <a:rPr lang="ru-RU" sz="2400" dirty="0" smtClean="0"/>
              <a:t>Способность </a:t>
            </a:r>
            <a:r>
              <a:rPr lang="ru-RU" sz="2400" dirty="0"/>
              <a:t>выражать мысль словами, умение говорить. Один из признаков, отличающих человека от животных. </a:t>
            </a:r>
            <a:endParaRPr lang="ru-RU" sz="2400" dirty="0" smtClean="0"/>
          </a:p>
          <a:p>
            <a:pPr algn="just">
              <a:lnSpc>
                <a:spcPct val="150000"/>
              </a:lnSpc>
              <a:buAutoNum type="arabicPeriod"/>
              <a:tabLst>
                <a:tab pos="179388" algn="l"/>
              </a:tabLst>
            </a:pPr>
            <a:r>
              <a:rPr lang="ru-RU" sz="2400" dirty="0" smtClean="0"/>
              <a:t> </a:t>
            </a:r>
            <a:r>
              <a:rPr lang="ru-RU" sz="2400" dirty="0"/>
              <a:t>Отрезок речи между двумя паузами, объединенный интонацией. </a:t>
            </a:r>
            <a:endParaRPr lang="ru-RU" sz="2400" dirty="0" smtClean="0"/>
          </a:p>
          <a:p>
            <a:pPr algn="just">
              <a:lnSpc>
                <a:spcPct val="150000"/>
              </a:lnSpc>
              <a:buAutoNum type="arabicPeriod"/>
              <a:tabLst>
                <a:tab pos="179388" algn="l"/>
              </a:tabLst>
            </a:pPr>
            <a:r>
              <a:rPr lang="ru-RU" sz="2400" dirty="0" smtClean="0"/>
              <a:t> </a:t>
            </a:r>
            <a:r>
              <a:rPr lang="ru-RU" sz="2400" dirty="0"/>
              <a:t>Манера говорить, произносить слова</a:t>
            </a:r>
            <a:r>
              <a:rPr lang="ru-RU" sz="2400" dirty="0" smtClean="0"/>
              <a:t>.</a:t>
            </a:r>
            <a:endParaRPr lang="ru-RU" sz="2400" dirty="0"/>
          </a:p>
          <a:p>
            <a:pPr algn="just">
              <a:tabLst>
                <a:tab pos="179388" algn="l"/>
              </a:tabLst>
            </a:pPr>
            <a:r>
              <a:rPr lang="ru-RU" sz="2400" dirty="0"/>
              <a:t>6. Одно из пяти внешних чувств, дающее возможность воспринимать звуки. </a:t>
            </a:r>
          </a:p>
          <a:p>
            <a:pPr algn="just">
              <a:lnSpc>
                <a:spcPct val="150000"/>
              </a:lnSpc>
              <a:tabLst>
                <a:tab pos="179388" algn="l"/>
              </a:tabLst>
            </a:pPr>
            <a:r>
              <a:rPr lang="ru-RU" sz="2400" dirty="0"/>
              <a:t>7. Звучащая речь, произносимые кем-либо слова. </a:t>
            </a:r>
          </a:p>
        </p:txBody>
      </p:sp>
    </p:spTree>
    <p:extLst>
      <p:ext uri="{BB962C8B-B14F-4D97-AF65-F5344CB8AC3E}">
        <p14:creationId xmlns:p14="http://schemas.microsoft.com/office/powerpoint/2010/main" val="211127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7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2708920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БЛИЦ</a:t>
            </a:r>
            <a:endParaRPr lang="ru-RU" dirty="0"/>
          </a:p>
        </p:txBody>
      </p:sp>
      <p:pic>
        <p:nvPicPr>
          <p:cNvPr id="5" name="НАчало - Мы начинаем КВН (goodmp3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99517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0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1152128"/>
          </a:xfrm>
        </p:spPr>
        <p:txBody>
          <a:bodyPr/>
          <a:lstStyle/>
          <a:p>
            <a:pPr algn="ctr"/>
            <a:r>
              <a:rPr lang="ru-RU" sz="2000" dirty="0" smtClean="0">
                <a:effectLst/>
              </a:rPr>
              <a:t>ОТВЕТ на 1 задание. 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Вам необходимо </a:t>
            </a:r>
            <a:r>
              <a:rPr lang="ru-RU" sz="2000" dirty="0">
                <a:effectLst/>
              </a:rPr>
              <a:t>в течении </a:t>
            </a:r>
            <a:r>
              <a:rPr lang="ru-RU" sz="2000" dirty="0" smtClean="0">
                <a:effectLst/>
              </a:rPr>
              <a:t>6 мин. по </a:t>
            </a:r>
            <a:r>
              <a:rPr lang="ru-RU" sz="2000" dirty="0">
                <a:effectLst/>
              </a:rPr>
              <a:t>очереди ответить на вопросы блица, каждый правильный ответ оценивается </a:t>
            </a:r>
            <a:r>
              <a:rPr lang="ru-RU" sz="2000" dirty="0" smtClean="0">
                <a:effectLst/>
              </a:rPr>
              <a:t>1 балл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700808"/>
            <a:ext cx="3600400" cy="5040560"/>
          </a:xfrm>
        </p:spPr>
        <p:txBody>
          <a:bodyPr>
            <a:normAutofit lnSpcReduction="10000"/>
          </a:bodyPr>
          <a:lstStyle/>
          <a:p>
            <a:pPr marL="18288" indent="0" algn="just">
              <a:buNone/>
              <a:tabLst>
                <a:tab pos="179388" algn="l"/>
              </a:tabLst>
            </a:pPr>
            <a:r>
              <a:rPr lang="ru-RU" sz="2600" dirty="0">
                <a:effectLst/>
              </a:rPr>
              <a:t>1</a:t>
            </a:r>
            <a:r>
              <a:rPr lang="ru-RU" sz="2600" dirty="0" smtClean="0">
                <a:effectLst/>
              </a:rPr>
              <a:t>.</a:t>
            </a:r>
            <a:r>
              <a:rPr lang="ru-RU" sz="2700" dirty="0" smtClean="0">
                <a:effectLst/>
              </a:rPr>
              <a:t>«</a:t>
            </a:r>
            <a:r>
              <a:rPr lang="ru-RU" sz="2400" dirty="0">
                <a:effectLst/>
              </a:rPr>
              <a:t>Новое платье короля</a:t>
            </a:r>
            <a:r>
              <a:rPr lang="ru-RU" sz="2400" dirty="0" smtClean="0">
                <a:effectLst/>
              </a:rPr>
              <a:t>»</a:t>
            </a:r>
            <a:endParaRPr lang="ru-RU" sz="2400" dirty="0">
              <a:effectLst/>
            </a:endParaRPr>
          </a:p>
          <a:p>
            <a:pPr marL="18288" indent="0" algn="just">
              <a:buNone/>
              <a:tabLst>
                <a:tab pos="179388" algn="l"/>
              </a:tabLst>
            </a:pPr>
            <a:r>
              <a:rPr lang="ru-RU" sz="2400" dirty="0">
                <a:effectLst/>
              </a:rPr>
              <a:t>2. </a:t>
            </a:r>
            <a:r>
              <a:rPr lang="ru-RU" sz="2400" dirty="0" smtClean="0">
                <a:effectLst/>
              </a:rPr>
              <a:t>(</a:t>
            </a:r>
            <a:r>
              <a:rPr lang="ru-RU" sz="2400" dirty="0" err="1" smtClean="0">
                <a:effectLst/>
              </a:rPr>
              <a:t>Дюймовочка</a:t>
            </a:r>
            <a:r>
              <a:rPr lang="ru-RU" sz="2400" dirty="0">
                <a:effectLst/>
              </a:rPr>
              <a:t>, 2,5 </a:t>
            </a:r>
            <a:r>
              <a:rPr lang="ru-RU" sz="2400" dirty="0" smtClean="0">
                <a:effectLst/>
              </a:rPr>
              <a:t>см)</a:t>
            </a:r>
            <a:endParaRPr lang="ru-RU" sz="2400" dirty="0">
              <a:effectLst/>
            </a:endParaRPr>
          </a:p>
          <a:p>
            <a:pPr marL="18288" indent="0" algn="just">
              <a:buNone/>
              <a:tabLst>
                <a:tab pos="179388" algn="l"/>
              </a:tabLst>
            </a:pPr>
            <a:r>
              <a:rPr lang="ru-RU" sz="2400" dirty="0">
                <a:effectLst/>
              </a:rPr>
              <a:t>3. </a:t>
            </a:r>
            <a:r>
              <a:rPr lang="ru-RU" sz="2400" dirty="0" smtClean="0">
                <a:effectLst/>
              </a:rPr>
              <a:t>(</a:t>
            </a:r>
            <a:r>
              <a:rPr lang="ru-RU" sz="2400" dirty="0">
                <a:effectLst/>
              </a:rPr>
              <a:t>Колобок)</a:t>
            </a:r>
          </a:p>
          <a:p>
            <a:pPr marL="18288" indent="0" algn="just">
              <a:buNone/>
              <a:tabLst>
                <a:tab pos="179388" algn="l"/>
              </a:tabLst>
            </a:pPr>
            <a:r>
              <a:rPr lang="ru-RU" sz="2400" dirty="0">
                <a:effectLst/>
              </a:rPr>
              <a:t>4</a:t>
            </a:r>
            <a:r>
              <a:rPr lang="ru-RU" sz="2400" dirty="0" smtClean="0">
                <a:effectLst/>
              </a:rPr>
              <a:t>.(</a:t>
            </a:r>
            <a:r>
              <a:rPr lang="ru-RU" sz="2400" dirty="0">
                <a:effectLst/>
              </a:rPr>
              <a:t>Трещотка «Свинопас»)</a:t>
            </a:r>
          </a:p>
          <a:p>
            <a:pPr marL="18288" indent="0" algn="just">
              <a:buNone/>
              <a:tabLst>
                <a:tab pos="179388" algn="l"/>
              </a:tabLst>
            </a:pPr>
            <a:r>
              <a:rPr lang="ru-RU" sz="2400" dirty="0">
                <a:effectLst/>
              </a:rPr>
              <a:t>5</a:t>
            </a:r>
            <a:r>
              <a:rPr lang="ru-RU" sz="2400" dirty="0" smtClean="0">
                <a:effectLst/>
              </a:rPr>
              <a:t>.(</a:t>
            </a:r>
            <a:r>
              <a:rPr lang="ru-RU" sz="2400" dirty="0">
                <a:effectLst/>
              </a:rPr>
              <a:t>Стойкий оловянный солдатик)</a:t>
            </a:r>
          </a:p>
          <a:p>
            <a:pPr marL="18288" indent="0" algn="just">
              <a:buNone/>
              <a:tabLst>
                <a:tab pos="179388" algn="l"/>
              </a:tabLst>
            </a:pPr>
            <a:r>
              <a:rPr lang="ru-RU" sz="2400" dirty="0">
                <a:effectLst/>
              </a:rPr>
              <a:t>6. </a:t>
            </a:r>
            <a:r>
              <a:rPr lang="ru-RU" sz="2400" dirty="0" smtClean="0">
                <a:effectLst/>
              </a:rPr>
              <a:t>(</a:t>
            </a:r>
            <a:r>
              <a:rPr lang="ru-RU" sz="2400" dirty="0">
                <a:effectLst/>
              </a:rPr>
              <a:t>крапива)</a:t>
            </a:r>
          </a:p>
          <a:p>
            <a:pPr marL="18288" indent="0" algn="just">
              <a:buNone/>
              <a:tabLst>
                <a:tab pos="179388" algn="l"/>
              </a:tabLst>
            </a:pPr>
            <a:r>
              <a:rPr lang="ru-RU" sz="2400" dirty="0">
                <a:effectLst/>
              </a:rPr>
              <a:t>7. </a:t>
            </a:r>
            <a:r>
              <a:rPr lang="ru-RU" sz="2400" dirty="0" smtClean="0">
                <a:effectLst/>
              </a:rPr>
              <a:t>(</a:t>
            </a:r>
            <a:r>
              <a:rPr lang="ru-RU" sz="2400" dirty="0">
                <a:effectLst/>
              </a:rPr>
              <a:t>Конек-Горбунок)</a:t>
            </a:r>
          </a:p>
          <a:p>
            <a:pPr marL="18288" indent="0" algn="just">
              <a:buNone/>
              <a:tabLst>
                <a:tab pos="179388" algn="l"/>
              </a:tabLst>
            </a:pPr>
            <a:r>
              <a:rPr lang="ru-RU" sz="2400" dirty="0">
                <a:effectLst/>
              </a:rPr>
              <a:t>8. </a:t>
            </a:r>
            <a:r>
              <a:rPr lang="ru-RU" sz="2400" dirty="0" smtClean="0">
                <a:effectLst/>
              </a:rPr>
              <a:t>(</a:t>
            </a:r>
            <a:r>
              <a:rPr lang="ru-RU" sz="2400" dirty="0">
                <a:effectLst/>
              </a:rPr>
              <a:t>касторка)</a:t>
            </a:r>
          </a:p>
          <a:p>
            <a:pPr marL="18288" indent="0" algn="just">
              <a:buNone/>
              <a:tabLst>
                <a:tab pos="179388" algn="l"/>
              </a:tabLst>
            </a:pPr>
            <a:r>
              <a:rPr lang="ru-RU" sz="2400" dirty="0">
                <a:effectLst/>
              </a:rPr>
              <a:t>9. </a:t>
            </a:r>
            <a:r>
              <a:rPr lang="ru-RU" sz="2400" dirty="0" smtClean="0">
                <a:effectLst/>
              </a:rPr>
              <a:t>(</a:t>
            </a:r>
            <a:r>
              <a:rPr lang="ru-RU" sz="2400" dirty="0">
                <a:effectLst/>
              </a:rPr>
              <a:t>горошина</a:t>
            </a:r>
            <a:r>
              <a:rPr lang="ru-RU" sz="2400" dirty="0" smtClean="0">
                <a:effectLst/>
              </a:rPr>
              <a:t>)</a:t>
            </a:r>
          </a:p>
          <a:p>
            <a:pPr marL="18288" indent="0" algn="just">
              <a:buNone/>
              <a:tabLst>
                <a:tab pos="179388" algn="l"/>
              </a:tabLst>
            </a:pP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27984" y="1484784"/>
            <a:ext cx="4392488" cy="5040560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400" dirty="0">
                <a:effectLst/>
              </a:rPr>
              <a:t>1</a:t>
            </a:r>
            <a:r>
              <a:rPr lang="ru-RU" sz="2400" dirty="0" smtClean="0">
                <a:effectLst/>
              </a:rPr>
              <a:t>.(</a:t>
            </a:r>
            <a:r>
              <a:rPr lang="ru-RU" sz="2400" dirty="0">
                <a:effectLst/>
              </a:rPr>
              <a:t>Царь </a:t>
            </a:r>
            <a:r>
              <a:rPr lang="ru-RU" sz="2400" dirty="0" err="1">
                <a:effectLst/>
              </a:rPr>
              <a:t>Салтан</a:t>
            </a:r>
            <a:r>
              <a:rPr lang="ru-RU" sz="2400" dirty="0">
                <a:effectLst/>
              </a:rPr>
              <a:t>)</a:t>
            </a:r>
          </a:p>
          <a:p>
            <a:pPr marL="18288" indent="0">
              <a:buNone/>
            </a:pPr>
            <a:r>
              <a:rPr lang="ru-RU" sz="2400" dirty="0">
                <a:effectLst/>
              </a:rPr>
              <a:t>2. </a:t>
            </a:r>
            <a:r>
              <a:rPr lang="ru-RU" sz="2400" dirty="0" smtClean="0">
                <a:effectLst/>
              </a:rPr>
              <a:t>(</a:t>
            </a:r>
            <a:r>
              <a:rPr lang="ru-RU" sz="2400" dirty="0">
                <a:effectLst/>
              </a:rPr>
              <a:t>Красная Шапочка)</a:t>
            </a:r>
          </a:p>
          <a:p>
            <a:pPr marL="18288" indent="0">
              <a:buNone/>
            </a:pPr>
            <a:r>
              <a:rPr lang="ru-RU" sz="2400" dirty="0">
                <a:effectLst/>
              </a:rPr>
              <a:t>3</a:t>
            </a:r>
            <a:r>
              <a:rPr lang="ru-RU" sz="2400" dirty="0" smtClean="0">
                <a:effectLst/>
              </a:rPr>
              <a:t>.</a:t>
            </a:r>
            <a:r>
              <a:rPr lang="ru-RU" sz="2400" dirty="0">
                <a:effectLst/>
              </a:rPr>
              <a:t> </a:t>
            </a:r>
            <a:r>
              <a:rPr lang="ru-RU" sz="2400" dirty="0" smtClean="0">
                <a:effectLst/>
              </a:rPr>
              <a:t>(«Ку-ка-ре-ку</a:t>
            </a:r>
            <a:r>
              <a:rPr lang="ru-RU" sz="2400" dirty="0">
                <a:effectLst/>
              </a:rPr>
              <a:t>! Царствуй, лежа на боку!»)</a:t>
            </a:r>
          </a:p>
          <a:p>
            <a:pPr marL="18288" indent="0">
              <a:buNone/>
            </a:pPr>
            <a:r>
              <a:rPr lang="ru-RU" sz="2400" dirty="0">
                <a:effectLst/>
              </a:rPr>
              <a:t>4</a:t>
            </a:r>
            <a:r>
              <a:rPr lang="ru-RU" sz="2400" dirty="0" smtClean="0">
                <a:effectLst/>
              </a:rPr>
              <a:t>.</a:t>
            </a:r>
            <a:r>
              <a:rPr lang="ru-RU" sz="2400" dirty="0">
                <a:effectLst/>
              </a:rPr>
              <a:t> </a:t>
            </a:r>
            <a:r>
              <a:rPr lang="ru-RU" sz="2400" dirty="0" smtClean="0">
                <a:effectLst/>
              </a:rPr>
              <a:t>(</a:t>
            </a:r>
            <a:r>
              <a:rPr lang="ru-RU" sz="2400" dirty="0">
                <a:effectLst/>
              </a:rPr>
              <a:t>Буратино)</a:t>
            </a:r>
          </a:p>
          <a:p>
            <a:pPr marL="18288" indent="0">
              <a:buNone/>
            </a:pPr>
            <a:r>
              <a:rPr lang="ru-RU" sz="2400" dirty="0">
                <a:effectLst/>
              </a:rPr>
              <a:t>5. </a:t>
            </a:r>
            <a:r>
              <a:rPr lang="ru-RU" sz="2400" dirty="0" smtClean="0">
                <a:effectLst/>
              </a:rPr>
              <a:t>(</a:t>
            </a:r>
            <a:r>
              <a:rPr lang="ru-RU" sz="2400" dirty="0">
                <a:effectLst/>
              </a:rPr>
              <a:t>Аленький цветочек Аксакова)</a:t>
            </a:r>
          </a:p>
          <a:p>
            <a:pPr marL="18288" indent="0">
              <a:buNone/>
            </a:pPr>
            <a:r>
              <a:rPr lang="ru-RU" sz="2400" dirty="0" smtClean="0">
                <a:effectLst/>
              </a:rPr>
              <a:t>6. (Мальвина</a:t>
            </a:r>
            <a:r>
              <a:rPr lang="ru-RU" sz="2400" dirty="0">
                <a:effectLst/>
              </a:rPr>
              <a:t>)</a:t>
            </a:r>
          </a:p>
          <a:p>
            <a:pPr marL="18288" indent="0">
              <a:buNone/>
            </a:pPr>
            <a:r>
              <a:rPr lang="ru-RU" sz="2400" dirty="0">
                <a:effectLst/>
              </a:rPr>
              <a:t>7. </a:t>
            </a:r>
            <a:r>
              <a:rPr lang="ru-RU" sz="2400" dirty="0" smtClean="0">
                <a:effectLst/>
              </a:rPr>
              <a:t>(</a:t>
            </a:r>
            <a:r>
              <a:rPr lang="ru-RU" sz="2400" dirty="0">
                <a:effectLst/>
              </a:rPr>
              <a:t>Оле </a:t>
            </a:r>
            <a:r>
              <a:rPr lang="ru-RU" sz="2400" dirty="0" err="1">
                <a:effectLst/>
              </a:rPr>
              <a:t>Лукойе</a:t>
            </a:r>
            <a:r>
              <a:rPr lang="ru-RU" sz="2400" dirty="0">
                <a:effectLst/>
              </a:rPr>
              <a:t>)</a:t>
            </a:r>
          </a:p>
          <a:p>
            <a:pPr marL="18288" indent="0">
              <a:buNone/>
            </a:pPr>
            <a:r>
              <a:rPr lang="ru-RU" sz="2400" dirty="0">
                <a:effectLst/>
              </a:rPr>
              <a:t>8. </a:t>
            </a:r>
            <a:r>
              <a:rPr lang="ru-RU" sz="2400" dirty="0" smtClean="0">
                <a:effectLst/>
              </a:rPr>
              <a:t>(</a:t>
            </a:r>
            <a:r>
              <a:rPr lang="ru-RU" sz="2400" dirty="0">
                <a:effectLst/>
              </a:rPr>
              <a:t>Хрустальная Туфелька «Золушка»)</a:t>
            </a:r>
          </a:p>
          <a:p>
            <a:pPr marL="18288" indent="0">
              <a:buNone/>
            </a:pPr>
            <a:r>
              <a:rPr lang="ru-RU" sz="2400" dirty="0" smtClean="0">
                <a:effectLst/>
              </a:rPr>
              <a:t>9. (Людоед </a:t>
            </a:r>
            <a:r>
              <a:rPr lang="ru-RU" sz="2400" dirty="0">
                <a:effectLst/>
              </a:rPr>
              <a:t>из «Кота в сапогах»)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3565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7423"/>
            <a:ext cx="8424936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300" b="1" dirty="0" smtClean="0"/>
          </a:p>
          <a:p>
            <a:pPr algn="ctr"/>
            <a:r>
              <a:rPr lang="ru-RU" sz="2800" b="1" dirty="0" smtClean="0"/>
              <a:t>2 задание. «Конкурс </a:t>
            </a:r>
            <a:r>
              <a:rPr lang="ru-RU" sz="2800" b="1" dirty="0"/>
              <a:t>с пословицами</a:t>
            </a:r>
            <a:r>
              <a:rPr lang="ru-RU" sz="2800" b="1" dirty="0" smtClean="0"/>
              <a:t>»</a:t>
            </a:r>
          </a:p>
          <a:p>
            <a:endParaRPr lang="ru-RU" sz="2300" dirty="0"/>
          </a:p>
          <a:p>
            <a:r>
              <a:rPr lang="ru-RU" sz="2500" i="1" dirty="0"/>
              <a:t>1 карточка:</a:t>
            </a:r>
            <a:endParaRPr lang="ru-RU" sz="2500" dirty="0"/>
          </a:p>
          <a:p>
            <a:r>
              <a:rPr lang="ru-RU" sz="2500" dirty="0"/>
              <a:t> «Переведи» пословицу на русский язык:</a:t>
            </a:r>
          </a:p>
          <a:p>
            <a:r>
              <a:rPr lang="ru-RU" sz="2500" dirty="0"/>
              <a:t>- Сын леопарда – тоже леопард (Африка)   </a:t>
            </a:r>
          </a:p>
          <a:p>
            <a:pPr>
              <a:buFontTx/>
              <a:buChar char="-"/>
            </a:pPr>
            <a:r>
              <a:rPr lang="ru-RU" sz="2500" dirty="0" smtClean="0"/>
              <a:t>Верблюда </a:t>
            </a:r>
            <a:r>
              <a:rPr lang="ru-RU" sz="2500" dirty="0"/>
              <a:t>под мостом не спрячешь. (Афганистан </a:t>
            </a:r>
            <a:r>
              <a:rPr lang="ru-RU" sz="2500" dirty="0" smtClean="0"/>
              <a:t>)</a:t>
            </a:r>
          </a:p>
          <a:p>
            <a:pPr>
              <a:buFontTx/>
              <a:buChar char="-"/>
            </a:pPr>
            <a:r>
              <a:rPr lang="ru-RU" sz="2500" dirty="0" smtClean="0"/>
              <a:t>Бойся </a:t>
            </a:r>
            <a:r>
              <a:rPr lang="ru-RU" sz="2500" dirty="0"/>
              <a:t>тихой реки, а не шумной. (Греция)   </a:t>
            </a:r>
            <a:endParaRPr lang="ru-RU" sz="2500" dirty="0" smtClean="0"/>
          </a:p>
          <a:p>
            <a:endParaRPr lang="ru-RU" sz="2500" dirty="0"/>
          </a:p>
          <a:p>
            <a:r>
              <a:rPr lang="ru-RU" sz="2500" i="1" dirty="0" smtClean="0"/>
              <a:t>2 </a:t>
            </a:r>
            <a:r>
              <a:rPr lang="ru-RU" sz="2500" i="1" dirty="0"/>
              <a:t>карточка:</a:t>
            </a:r>
            <a:endParaRPr lang="ru-RU" sz="2500" dirty="0"/>
          </a:p>
          <a:p>
            <a:r>
              <a:rPr lang="ru-RU" sz="2500" dirty="0"/>
              <a:t>«Переведи» пословицу на русский язык:</a:t>
            </a:r>
          </a:p>
          <a:p>
            <a:r>
              <a:rPr lang="ru-RU" sz="2500" dirty="0"/>
              <a:t>- Молчаливый рот – золотой рот. (Германия)  </a:t>
            </a:r>
          </a:p>
          <a:p>
            <a:r>
              <a:rPr lang="ru-RU" sz="2500" dirty="0"/>
              <a:t>- Тот не заблудится, кто спрашивает. (Финляндия ) </a:t>
            </a:r>
          </a:p>
          <a:p>
            <a:r>
              <a:rPr lang="ru-RU" sz="2500" dirty="0"/>
              <a:t>- Ошпаренный петух от дождя убегает. (Франция</a:t>
            </a:r>
            <a:r>
              <a:rPr lang="ru-RU" sz="2300" dirty="0"/>
              <a:t>)  </a:t>
            </a:r>
          </a:p>
        </p:txBody>
      </p:sp>
    </p:spTree>
    <p:extLst>
      <p:ext uri="{BB962C8B-B14F-4D97-AF65-F5344CB8AC3E}">
        <p14:creationId xmlns:p14="http://schemas.microsoft.com/office/powerpoint/2010/main" val="21831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96944" cy="6120680"/>
          </a:xfrm>
        </p:spPr>
        <p:txBody>
          <a:bodyPr/>
          <a:lstStyle/>
          <a:p>
            <a:pPr>
              <a:spcBef>
                <a:spcPct val="20000"/>
              </a:spcBef>
              <a:buSzPct val="60000"/>
              <a:tabLst>
                <a:tab pos="179388" algn="l"/>
                <a:tab pos="261938" algn="l"/>
              </a:tabLst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>
                <a:effectLst/>
              </a:rPr>
              <a:t>Цель </a:t>
            </a:r>
            <a:r>
              <a:rPr lang="ru-RU" sz="2800" dirty="0" smtClean="0">
                <a:effectLst/>
              </a:rPr>
              <a:t>: </a:t>
            </a:r>
            <a:r>
              <a:rPr lang="ru-RU" sz="2800" dirty="0">
                <a:effectLst/>
              </a:rPr>
              <a:t>активизировать деятельность педагогов. Способствовать приобретению ими опыта коллективной работы;</a:t>
            </a:r>
            <a:br>
              <a:rPr lang="ru-RU" sz="2800" dirty="0">
                <a:effectLst/>
              </a:rPr>
            </a:br>
            <a:r>
              <a:rPr lang="ru-RU" sz="2800" dirty="0" smtClean="0"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2800" dirty="0" smtClean="0">
                <a:effectLst/>
                <a:latin typeface="+mn-lt"/>
                <a:ea typeface="+mn-ea"/>
                <a:cs typeface="+mn-cs"/>
              </a:rPr>
            </a:br>
            <a:r>
              <a:rPr lang="ru-RU" sz="2800" dirty="0" smtClean="0">
                <a:effectLst/>
                <a:latin typeface="+mn-lt"/>
                <a:ea typeface="+mn-ea"/>
                <a:cs typeface="+mn-cs"/>
              </a:rPr>
              <a:t>Задачи</a:t>
            </a:r>
            <a:r>
              <a:rPr lang="ru-RU" sz="2800" dirty="0">
                <a:effectLst/>
                <a:latin typeface="+mn-lt"/>
                <a:ea typeface="+mn-ea"/>
                <a:cs typeface="+mn-cs"/>
              </a:rPr>
              <a:t>: </a:t>
            </a:r>
            <a:br>
              <a:rPr lang="ru-RU" sz="2800" dirty="0">
                <a:effectLst/>
                <a:latin typeface="+mn-lt"/>
                <a:ea typeface="+mn-ea"/>
                <a:cs typeface="+mn-cs"/>
              </a:rPr>
            </a:br>
            <a:r>
              <a:rPr lang="ru-RU" sz="2800" dirty="0">
                <a:effectLst/>
                <a:latin typeface="+mn-lt"/>
                <a:ea typeface="+mn-ea"/>
                <a:cs typeface="+mn-cs"/>
              </a:rPr>
              <a:t>1. Активизировать знания педагогов о методах, приемах и средствах </a:t>
            </a:r>
            <a:r>
              <a:rPr lang="ru-RU" sz="2800" dirty="0" smtClean="0">
                <a:effectLst/>
                <a:latin typeface="+mn-lt"/>
                <a:ea typeface="+mn-ea"/>
                <a:cs typeface="+mn-cs"/>
              </a:rPr>
              <a:t>речевого развития.</a:t>
            </a:r>
            <a:r>
              <a:rPr lang="ru-RU" sz="2800" dirty="0"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2800" dirty="0">
                <a:effectLst/>
                <a:latin typeface="+mn-lt"/>
                <a:ea typeface="+mn-ea"/>
                <a:cs typeface="+mn-cs"/>
              </a:rPr>
            </a:br>
            <a:r>
              <a:rPr lang="ru-RU" sz="2800" dirty="0">
                <a:effectLst/>
                <a:latin typeface="+mn-lt"/>
                <a:ea typeface="+mn-ea"/>
                <a:cs typeface="+mn-cs"/>
              </a:rPr>
              <a:t>2. Повысить у педагогов компетентность в области развития речи дошкольника.</a:t>
            </a:r>
            <a:br>
              <a:rPr lang="ru-RU" sz="2800" dirty="0">
                <a:effectLst/>
                <a:latin typeface="+mn-lt"/>
                <a:ea typeface="+mn-ea"/>
                <a:cs typeface="+mn-cs"/>
              </a:rPr>
            </a:br>
            <a:r>
              <a:rPr lang="ru-RU" sz="2800" dirty="0">
                <a:effectLst/>
                <a:latin typeface="+mn-lt"/>
                <a:ea typeface="+mn-ea"/>
                <a:cs typeface="+mn-cs"/>
              </a:rPr>
              <a:t>3.Совершенствовать навыки логического мышления.</a:t>
            </a:r>
            <a:br>
              <a:rPr lang="ru-RU" sz="2800" dirty="0">
                <a:effectLst/>
                <a:latin typeface="+mn-lt"/>
                <a:ea typeface="+mn-ea"/>
                <a:cs typeface="+mn-cs"/>
              </a:rPr>
            </a:br>
            <a:r>
              <a:rPr lang="ru-RU" sz="2800" dirty="0">
                <a:effectLst/>
                <a:latin typeface="+mn-lt"/>
                <a:ea typeface="+mn-ea"/>
                <a:cs typeface="+mn-cs"/>
              </a:rPr>
              <a:t>4. Развивать педагогическую компетентность, умение работать в коллективе.</a:t>
            </a:r>
            <a:br>
              <a:rPr lang="ru-RU" sz="2800" dirty="0">
                <a:effectLst/>
                <a:latin typeface="+mn-lt"/>
                <a:ea typeface="+mn-ea"/>
                <a:cs typeface="+mn-cs"/>
              </a:rPr>
            </a:br>
            <a:endParaRPr lang="ru-RU" sz="2800" dirty="0"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4521695"/>
          </a:xfrm>
        </p:spPr>
        <p:txBody>
          <a:bodyPr numCol="2">
            <a:normAutofit fontScale="92500" lnSpcReduction="10000"/>
          </a:bodyPr>
          <a:lstStyle/>
          <a:p>
            <a:pPr marL="761238" indent="-742950">
              <a:buAutoNum type="arabicPeriod"/>
            </a:pPr>
            <a:r>
              <a:rPr lang="ru-RU" sz="3600" dirty="0" smtClean="0"/>
              <a:t>Яблоко, </a:t>
            </a:r>
          </a:p>
          <a:p>
            <a:pPr marL="761238" indent="-742950">
              <a:buAutoNum type="arabicPeriod"/>
            </a:pPr>
            <a:r>
              <a:rPr lang="ru-RU" sz="3600" dirty="0" smtClean="0"/>
              <a:t>Шило,</a:t>
            </a:r>
          </a:p>
          <a:p>
            <a:pPr marL="761238" indent="-742950">
              <a:buAutoNum type="arabicPeriod"/>
            </a:pPr>
            <a:r>
              <a:rPr lang="ru-RU" sz="3600" dirty="0" smtClean="0"/>
              <a:t>Мешок,</a:t>
            </a:r>
          </a:p>
          <a:p>
            <a:pPr marL="761238" indent="-742950">
              <a:buAutoNum type="arabicPeriod"/>
            </a:pPr>
            <a:r>
              <a:rPr lang="ru-RU" sz="3600" dirty="0" smtClean="0"/>
              <a:t>Яблоня,</a:t>
            </a:r>
          </a:p>
          <a:p>
            <a:pPr marL="761238" indent="-742950">
              <a:buAutoNum type="arabicPeriod"/>
            </a:pPr>
            <a:r>
              <a:rPr lang="ru-RU" sz="3600" dirty="0" smtClean="0"/>
              <a:t>Омут,</a:t>
            </a:r>
          </a:p>
          <a:p>
            <a:pPr marL="761238" indent="-742950">
              <a:buAutoNum type="arabicPeriod"/>
            </a:pPr>
            <a:r>
              <a:rPr lang="ru-RU" sz="3600" dirty="0" smtClean="0"/>
              <a:t>Черти,</a:t>
            </a:r>
          </a:p>
          <a:p>
            <a:pPr marL="761238" indent="-742950">
              <a:buAutoNum type="arabicPeriod"/>
            </a:pPr>
            <a:r>
              <a:rPr lang="ru-RU" sz="3600" dirty="0" smtClean="0"/>
              <a:t>Золото,</a:t>
            </a:r>
          </a:p>
          <a:p>
            <a:pPr marL="761238" indent="-742950">
              <a:buAutoNum type="arabicPeriod"/>
            </a:pPr>
            <a:r>
              <a:rPr lang="ru-RU" sz="3600" dirty="0" smtClean="0"/>
              <a:t>Молчание,</a:t>
            </a:r>
          </a:p>
          <a:p>
            <a:pPr marL="761238" indent="-742950">
              <a:buAutoNum type="arabicPeriod"/>
            </a:pPr>
            <a:r>
              <a:rPr lang="ru-RU" sz="3600" dirty="0" smtClean="0"/>
              <a:t>Слово,</a:t>
            </a:r>
          </a:p>
          <a:p>
            <a:pPr marL="761238" indent="-742950">
              <a:buAutoNum type="arabicPeriod"/>
            </a:pPr>
            <a:r>
              <a:rPr lang="ru-RU" sz="3600" dirty="0" smtClean="0"/>
              <a:t>Серебро,</a:t>
            </a:r>
          </a:p>
          <a:p>
            <a:pPr marL="761238" indent="-742950">
              <a:buAutoNum type="arabicPeriod"/>
            </a:pPr>
            <a:r>
              <a:rPr lang="ru-RU" sz="3600" dirty="0" smtClean="0"/>
              <a:t>Язык,</a:t>
            </a:r>
          </a:p>
          <a:p>
            <a:pPr marL="761238" indent="-742950">
              <a:buAutoNum type="arabicPeriod"/>
            </a:pPr>
            <a:r>
              <a:rPr lang="ru-RU" sz="3600" dirty="0" smtClean="0"/>
              <a:t>Киев,</a:t>
            </a:r>
          </a:p>
          <a:p>
            <a:pPr marL="761238" indent="-742950">
              <a:buAutoNum type="arabicPeriod"/>
            </a:pPr>
            <a:r>
              <a:rPr lang="ru-RU" sz="3600" dirty="0" smtClean="0"/>
              <a:t>Молоко,</a:t>
            </a:r>
          </a:p>
          <a:p>
            <a:pPr marL="761238" indent="-742950">
              <a:buAutoNum type="arabicPeriod"/>
            </a:pPr>
            <a:r>
              <a:rPr lang="ru-RU" sz="3600" dirty="0" smtClean="0"/>
              <a:t>Дует,</a:t>
            </a:r>
          </a:p>
          <a:p>
            <a:pPr marL="761238" indent="-742950">
              <a:buAutoNum type="arabicPeriod"/>
            </a:pPr>
            <a:r>
              <a:rPr lang="ru-RU" sz="3600" dirty="0" smtClean="0"/>
              <a:t>вода.,</a:t>
            </a:r>
          </a:p>
          <a:p>
            <a:pPr marL="761238" indent="-742950">
              <a:buAutoNum type="arabicPeriod"/>
            </a:pPr>
            <a:r>
              <a:rPr lang="ru-RU" sz="3600" dirty="0" smtClean="0"/>
              <a:t>Обжегшись.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ПОДСКАЗКИ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2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3-е </a:t>
            </a:r>
            <a:r>
              <a:rPr lang="ru-RU" sz="2400" b="1" dirty="0"/>
              <a:t>задание</a:t>
            </a:r>
            <a:r>
              <a:rPr lang="ru-RU" sz="2400" dirty="0"/>
              <a:t> «Карточки»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Карточка № 1</a:t>
            </a:r>
            <a:br>
              <a:rPr lang="ru-RU" sz="2400" dirty="0"/>
            </a:br>
            <a:r>
              <a:rPr lang="ru-RU" sz="2400" dirty="0"/>
              <a:t>Подберите к поговорке сказку, которая подходит ей по смыслу</a:t>
            </a:r>
            <a:br>
              <a:rPr lang="ru-RU" sz="2400" dirty="0"/>
            </a:br>
            <a:r>
              <a:rPr lang="ru-RU" sz="2400" dirty="0"/>
              <a:t>1. Не в золоте </a:t>
            </a:r>
            <a:r>
              <a:rPr lang="ru-RU" sz="2400" dirty="0" smtClean="0"/>
              <a:t>счастье.</a:t>
            </a:r>
          </a:p>
          <a:p>
            <a:r>
              <a:rPr lang="ru-RU" sz="2400" dirty="0" smtClean="0"/>
              <a:t>2</a:t>
            </a:r>
            <a:r>
              <a:rPr lang="ru-RU" sz="2400" dirty="0"/>
              <a:t>. Чьи хоромы, того и хлеб. </a:t>
            </a:r>
            <a:endParaRPr lang="ru-RU" sz="2400" dirty="0" smtClean="0"/>
          </a:p>
          <a:p>
            <a:r>
              <a:rPr lang="ru-RU" sz="2400" dirty="0" smtClean="0"/>
              <a:t>3</a:t>
            </a:r>
            <a:r>
              <a:rPr lang="ru-RU" sz="2400" dirty="0"/>
              <a:t>. Не верь речам, где меду слишком, не будь самоуверен слишком.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Карточка № 2</a:t>
            </a:r>
            <a:br>
              <a:rPr lang="ru-RU" sz="2400" dirty="0"/>
            </a:br>
            <a:r>
              <a:rPr lang="ru-RU" sz="2400" dirty="0"/>
              <a:t>Подберите к поговорке сказку, которая подходит ей по смыслу</a:t>
            </a:r>
            <a:br>
              <a:rPr lang="ru-RU" sz="2400" dirty="0"/>
            </a:br>
            <a:r>
              <a:rPr lang="ru-RU" sz="2400" dirty="0"/>
              <a:t>1. Вместе вдвое, дело любое, спорится друзья. </a:t>
            </a:r>
            <a:endParaRPr lang="ru-RU" sz="2400" dirty="0" smtClean="0"/>
          </a:p>
          <a:p>
            <a:r>
              <a:rPr lang="ru-RU" sz="2400" dirty="0" smtClean="0"/>
              <a:t>2</a:t>
            </a:r>
            <a:r>
              <a:rPr lang="ru-RU" sz="2400" dirty="0"/>
              <a:t>. В тесноте, да не в обиде. </a:t>
            </a:r>
            <a:endParaRPr lang="ru-RU" sz="2400" dirty="0" smtClean="0"/>
          </a:p>
          <a:p>
            <a:r>
              <a:rPr lang="ru-RU" sz="2400" dirty="0" smtClean="0"/>
              <a:t>3</a:t>
            </a:r>
            <a:r>
              <a:rPr lang="ru-RU" sz="2400" dirty="0"/>
              <a:t>. Захотел побыть волк в овечьей шкуре, да не вышло. </a:t>
            </a:r>
          </a:p>
        </p:txBody>
      </p:sp>
    </p:spTree>
    <p:extLst>
      <p:ext uri="{BB962C8B-B14F-4D97-AF65-F5344CB8AC3E}">
        <p14:creationId xmlns:p14="http://schemas.microsoft.com/office/powerpoint/2010/main" val="36481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824536"/>
          </a:xfrm>
        </p:spPr>
        <p:txBody>
          <a:bodyPr numCol="1"/>
          <a:lstStyle/>
          <a:p>
            <a:pPr marL="475488" indent="-457200">
              <a:buAutoNum type="arabicPeriod"/>
            </a:pPr>
            <a:r>
              <a:rPr lang="ru-RU" sz="3600" dirty="0" smtClean="0"/>
              <a:t>Волк и семеро козлят, </a:t>
            </a:r>
          </a:p>
          <a:p>
            <a:pPr marL="475488" indent="-457200">
              <a:buAutoNum type="arabicPeriod"/>
            </a:pPr>
            <a:r>
              <a:rPr lang="ru-RU" sz="3600" dirty="0" smtClean="0"/>
              <a:t>Рукавичка</a:t>
            </a:r>
            <a:r>
              <a:rPr lang="ru-RU" sz="3600" dirty="0"/>
              <a:t>,</a:t>
            </a:r>
          </a:p>
          <a:p>
            <a:pPr marL="475488" indent="-457200">
              <a:buAutoNum type="arabicPeriod"/>
            </a:pPr>
            <a:r>
              <a:rPr lang="ru-RU" sz="3600" dirty="0" smtClean="0"/>
              <a:t>Колобок</a:t>
            </a:r>
            <a:r>
              <a:rPr lang="ru-RU" sz="3600" dirty="0"/>
              <a:t>,</a:t>
            </a:r>
          </a:p>
          <a:p>
            <a:pPr marL="475488" indent="-457200">
              <a:buAutoNum type="arabicPeriod"/>
            </a:pPr>
            <a:r>
              <a:rPr lang="ru-RU" sz="3600" dirty="0"/>
              <a:t>Репка,</a:t>
            </a:r>
          </a:p>
          <a:p>
            <a:pPr marL="475488" indent="-457200">
              <a:buAutoNum type="arabicPeriod"/>
            </a:pPr>
            <a:r>
              <a:rPr lang="ru-RU" sz="3600" dirty="0"/>
              <a:t>Три </a:t>
            </a:r>
            <a:r>
              <a:rPr lang="ru-RU" sz="3600" dirty="0" smtClean="0"/>
              <a:t>медведя, </a:t>
            </a:r>
          </a:p>
          <a:p>
            <a:pPr marL="475488" indent="-457200">
              <a:buAutoNum type="arabicPeriod"/>
            </a:pPr>
            <a:r>
              <a:rPr lang="ru-RU" sz="3600" dirty="0" smtClean="0"/>
              <a:t>Курочка ряба,</a:t>
            </a:r>
            <a:endParaRPr lang="ru-RU" sz="3600" dirty="0"/>
          </a:p>
          <a:p>
            <a:pPr marL="475488" indent="-457200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914400"/>
          </a:xfrm>
        </p:spPr>
        <p:txBody>
          <a:bodyPr/>
          <a:lstStyle/>
          <a:p>
            <a:pPr algn="ctr"/>
            <a:r>
              <a:rPr lang="ru-RU" dirty="0" smtClean="0"/>
              <a:t>ПОДСКАЗКИ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5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1"/>
          <a:stretch/>
        </p:blipFill>
        <p:spPr>
          <a:xfrm>
            <a:off x="0" y="0"/>
            <a:ext cx="9144000" cy="687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8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543800" cy="4298776"/>
          </a:xfrm>
        </p:spPr>
        <p:txBody>
          <a:bodyPr/>
          <a:lstStyle/>
          <a:p>
            <a:pPr algn="ctr"/>
            <a:r>
              <a:rPr lang="ru-RU" sz="2400" b="1" dirty="0">
                <a:effectLst/>
              </a:rPr>
              <a:t>«Путаница» </a:t>
            </a:r>
            <a:br>
              <a:rPr lang="ru-RU" sz="2400" b="1" dirty="0">
                <a:effectLst/>
              </a:rPr>
            </a:br>
            <a:r>
              <a:rPr lang="ru-RU" sz="2400" dirty="0">
                <a:effectLst/>
              </a:rPr>
              <a:t>(по 1 балл за правильный ответ).</a:t>
            </a:r>
            <a:r>
              <a:rPr lang="ru-RU" sz="2400" b="1" dirty="0">
                <a:effectLst/>
              </a:rPr>
              <a:t> 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Чем взрослее мы становимся, тем больше отдаляемся от сказок и забываем сказочных героев и сюжеты. 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Вот и я пока готовилась – всё перепутала. Помогите расставить все на свои места. (На скорость, капитан, первая отгадавший, звонит в колокольчик.)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258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6408712"/>
          </a:xfrm>
        </p:spPr>
        <p:txBody>
          <a:bodyPr numCol="2"/>
          <a:lstStyle/>
          <a:p>
            <a:r>
              <a:rPr lang="ru-RU" sz="2400" dirty="0" smtClean="0">
                <a:effectLst/>
              </a:rPr>
              <a:t>— </a:t>
            </a:r>
            <a:r>
              <a:rPr lang="ru-RU" sz="2000" dirty="0">
                <a:effectLst/>
              </a:rPr>
              <a:t>Коли есть печка, не нужен и диван,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Щукой командует в сказке Иван </a:t>
            </a:r>
            <a:r>
              <a:rPr lang="ru-RU" sz="2000" dirty="0" smtClean="0">
                <a:effectLst/>
              </a:rPr>
              <a:t>(…).</a:t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— Дёрнуть за верёвочку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Такой для входа код.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Съел бабушку и внучку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Голодный, серый кот </a:t>
            </a:r>
            <a:r>
              <a:rPr lang="ru-RU" sz="2000" dirty="0" smtClean="0">
                <a:effectLst/>
              </a:rPr>
              <a:t>(…).</a:t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— Женат на лягушке уже он неделю,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Старшие братья жалеют Емелю (…).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— Найти жену помог клубок,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Был счастлив очень Колобок (…).</a:t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— А орешки не простые,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Все скорлупки золотые,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Те орешки – щёлк да щёлк </a:t>
            </a:r>
            <a:r>
              <a:rPr lang="ru-RU" sz="2000" dirty="0" smtClean="0">
                <a:effectLst/>
              </a:rPr>
              <a:t>—Разгрызает </a:t>
            </a:r>
            <a:r>
              <a:rPr lang="ru-RU" sz="2000" dirty="0">
                <a:effectLst/>
              </a:rPr>
              <a:t>ловко волк </a:t>
            </a:r>
            <a:r>
              <a:rPr lang="ru-RU" sz="2000" dirty="0" smtClean="0">
                <a:effectLst/>
              </a:rPr>
              <a:t>(…).</a:t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— На лесной опушке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Ведьмы злой избушка,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Знает ту старушку всяк.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Её имя Шапокляк </a:t>
            </a:r>
            <a:r>
              <a:rPr lang="ru-RU" sz="2000" dirty="0" smtClean="0">
                <a:effectLst/>
              </a:rPr>
              <a:t>(…).</a:t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— Лягушка со стрелою —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Печальная картина.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Женой квакушка станет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Теперь для Буратино </a:t>
            </a:r>
            <a:r>
              <a:rPr lang="ru-RU" sz="2000" dirty="0" smtClean="0">
                <a:effectLst/>
              </a:rPr>
              <a:t>(…).</a:t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— На балу она блистала,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Лёгкий за нею тянулся шлейф.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Золушка туфельку потеряла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И на ней женился Эльф (…).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3301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6864" cy="5040560"/>
          </a:xfrm>
        </p:spPr>
        <p:txBody>
          <a:bodyPr/>
          <a:lstStyle/>
          <a:p>
            <a:pPr indent="457200"/>
            <a:r>
              <a:rPr lang="ru-RU" sz="2400" b="1" dirty="0" smtClean="0">
                <a:effectLst/>
              </a:rPr>
              <a:t>1 задание «Отгадай </a:t>
            </a:r>
            <a:r>
              <a:rPr lang="ru-RU" sz="2400" b="1" dirty="0">
                <a:effectLst/>
              </a:rPr>
              <a:t>сказку</a:t>
            </a:r>
            <a:r>
              <a:rPr lang="ru-RU" sz="2400" b="1" dirty="0" smtClean="0">
                <a:effectLst/>
              </a:rPr>
              <a:t>».</a:t>
            </a:r>
            <a:br>
              <a:rPr lang="ru-RU" sz="2400" b="1" dirty="0" smtClean="0">
                <a:effectLst/>
              </a:rPr>
            </a:br>
            <a:r>
              <a:rPr lang="ru-RU" sz="2400" dirty="0" smtClean="0">
                <a:effectLst/>
              </a:rPr>
              <a:t>Конкурс </a:t>
            </a:r>
            <a:r>
              <a:rPr lang="ru-RU" sz="2400" dirty="0">
                <a:effectLst/>
              </a:rPr>
              <a:t>проводится на скорость. Один из игроков достает из вазы бумагу с названием сказки и должен объяснить команде, что это за </a:t>
            </a:r>
            <a:r>
              <a:rPr lang="ru-RU" sz="2400" dirty="0" smtClean="0">
                <a:effectLst/>
              </a:rPr>
              <a:t>сказка, </a:t>
            </a:r>
            <a:r>
              <a:rPr lang="ru-RU" sz="2400" dirty="0">
                <a:effectLst/>
              </a:rPr>
              <a:t>не называя имен героев и не используя слов из названия сказки. 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После </a:t>
            </a:r>
            <a:r>
              <a:rPr lang="ru-RU" sz="2400" dirty="0">
                <a:effectLst/>
              </a:rPr>
              <a:t>того, как команда угадывает, к вазе подходит следующий </a:t>
            </a:r>
            <a:r>
              <a:rPr lang="ru-RU" sz="2400" dirty="0" smtClean="0">
                <a:effectLst/>
              </a:rPr>
              <a:t>игрок</a:t>
            </a:r>
            <a:r>
              <a:rPr lang="ru-RU" sz="2400" dirty="0">
                <a:effectLst/>
              </a:rPr>
              <a:t> </a:t>
            </a:r>
            <a:r>
              <a:rPr lang="ru-RU" sz="2400" dirty="0" smtClean="0">
                <a:effectLst/>
              </a:rPr>
              <a:t>и т.д.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Игра </a:t>
            </a:r>
            <a:r>
              <a:rPr lang="ru-RU" sz="2400" dirty="0">
                <a:effectLst/>
              </a:rPr>
              <a:t>проводится, пока не прозвучит </a:t>
            </a:r>
            <a:r>
              <a:rPr lang="ru-RU" sz="2400" dirty="0" smtClean="0">
                <a:effectLst/>
              </a:rPr>
              <a:t>сигнал (5 </a:t>
            </a:r>
            <a:r>
              <a:rPr lang="ru-RU" sz="2400" dirty="0">
                <a:effectLst/>
              </a:rPr>
              <a:t>минут</a:t>
            </a:r>
            <a:r>
              <a:rPr lang="ru-RU" sz="2400" dirty="0" smtClean="0">
                <a:effectLst/>
              </a:rPr>
              <a:t>).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 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За </a:t>
            </a:r>
            <a:r>
              <a:rPr lang="ru-RU" sz="2400" dirty="0">
                <a:effectLst/>
              </a:rPr>
              <a:t>каждый правильный ответ – </a:t>
            </a:r>
            <a:r>
              <a:rPr lang="ru-RU" sz="2400" dirty="0" smtClean="0">
                <a:effectLst/>
              </a:rPr>
              <a:t>1 балл.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117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43800" cy="5616624"/>
          </a:xfrm>
        </p:spPr>
        <p:txBody>
          <a:bodyPr/>
          <a:lstStyle/>
          <a:p>
            <a:r>
              <a:rPr lang="ru-RU" sz="2400" b="1" dirty="0" smtClean="0">
                <a:effectLst/>
              </a:rPr>
              <a:t>2-е задание Каждое </a:t>
            </a:r>
            <a:r>
              <a:rPr lang="ru-RU" sz="2400" b="1" dirty="0">
                <a:effectLst/>
              </a:rPr>
              <a:t>слово замени противоположным и получи название сказок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 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Пёс без </a:t>
            </a:r>
            <a:r>
              <a:rPr lang="ru-RU" sz="2400" dirty="0" smtClean="0">
                <a:effectLst/>
              </a:rPr>
              <a:t>шапки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Красные </a:t>
            </a:r>
            <a:r>
              <a:rPr lang="ru-RU" sz="2400" dirty="0" smtClean="0">
                <a:effectLst/>
              </a:rPr>
              <a:t>усы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Красивый цыпленок 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Серебряная курочка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Черная </a:t>
            </a:r>
            <a:r>
              <a:rPr lang="ru-RU" sz="2400" dirty="0" smtClean="0">
                <a:effectLst/>
              </a:rPr>
              <a:t>туфелька</a:t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47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Ответы на 2 задание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8943" y="1844824"/>
            <a:ext cx="792088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dirty="0"/>
              <a:t> </a:t>
            </a:r>
            <a:endParaRPr lang="ru-RU" sz="4000" dirty="0"/>
          </a:p>
          <a:p>
            <a:pPr algn="ctr"/>
            <a:r>
              <a:rPr lang="ru-RU" sz="4000" dirty="0" smtClean="0"/>
              <a:t>- Кот </a:t>
            </a:r>
            <a:r>
              <a:rPr lang="ru-RU" sz="4000" dirty="0"/>
              <a:t>в сапогах</a:t>
            </a:r>
          </a:p>
          <a:p>
            <a:pPr algn="ctr"/>
            <a:r>
              <a:rPr lang="ru-RU" sz="4000" dirty="0" smtClean="0"/>
              <a:t>– </a:t>
            </a:r>
            <a:r>
              <a:rPr lang="ru-RU" sz="4000" dirty="0"/>
              <a:t>Синяя борода</a:t>
            </a:r>
          </a:p>
          <a:p>
            <a:pPr algn="ctr"/>
            <a:r>
              <a:rPr lang="ru-RU" sz="4000" dirty="0" smtClean="0"/>
              <a:t>– </a:t>
            </a:r>
            <a:r>
              <a:rPr lang="ru-RU" sz="4000" dirty="0"/>
              <a:t>Гадкий утенок</a:t>
            </a:r>
          </a:p>
          <a:p>
            <a:pPr algn="ctr"/>
            <a:r>
              <a:rPr lang="ru-RU" sz="4000" dirty="0" smtClean="0"/>
              <a:t>– </a:t>
            </a:r>
            <a:r>
              <a:rPr lang="ru-RU" sz="4000" dirty="0"/>
              <a:t>Золотой петушок</a:t>
            </a:r>
          </a:p>
          <a:p>
            <a:pPr algn="ctr"/>
            <a:r>
              <a:rPr lang="ru-RU" sz="4000" dirty="0" smtClean="0"/>
              <a:t>– </a:t>
            </a:r>
            <a:r>
              <a:rPr lang="ru-RU" sz="4000" dirty="0"/>
              <a:t>Красная шапочка</a:t>
            </a:r>
          </a:p>
        </p:txBody>
      </p:sp>
    </p:spTree>
    <p:extLst>
      <p:ext uri="{BB962C8B-B14F-4D97-AF65-F5344CB8AC3E}">
        <p14:creationId xmlns:p14="http://schemas.microsoft.com/office/powerpoint/2010/main" val="137685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76672"/>
            <a:ext cx="8064896" cy="1368152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ru-RU" dirty="0" smtClean="0"/>
              <a:t>Предлагаю вспомнить, какие бывают сказки и насколько велика их роль в воспитании подрастающего поколения.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55576" y="2132856"/>
            <a:ext cx="8135416" cy="3429000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effectLst/>
              </a:rPr>
              <a:t>Согласно научному определению в литературе, </a:t>
            </a:r>
            <a:r>
              <a:rPr lang="ru-RU" sz="2200" i="1" dirty="0">
                <a:effectLst/>
              </a:rPr>
              <a:t>сказка – "эпический литературный жанр, повествование о каких-либо волшебных или авантюрных событиях, которое имеет четкую структуру: зачин, средина и концовка".</a:t>
            </a:r>
            <a:r>
              <a:rPr lang="ru-RU" sz="2200" dirty="0">
                <a:effectLst/>
              </a:rPr>
              <a:t> Из любой сказки читатель должен извлечь какой-то урок, мораль. </a:t>
            </a:r>
          </a:p>
          <a:p>
            <a:pPr algn="just"/>
            <a:r>
              <a:rPr lang="ru-RU" sz="2200" dirty="0">
                <a:effectLst/>
              </a:rPr>
              <a:t>В зависимости от вида, сказка выполняет и другие функции. Существует много </a:t>
            </a:r>
            <a:r>
              <a:rPr lang="ru-RU" sz="2200" dirty="0" smtClean="0">
                <a:effectLst/>
              </a:rPr>
              <a:t>классификаций жанра.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6159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6336704"/>
          </a:xfrm>
        </p:spPr>
        <p:txBody>
          <a:bodyPr/>
          <a:lstStyle/>
          <a:p>
            <a:r>
              <a:rPr lang="ru-RU" sz="3200" b="1" dirty="0" smtClean="0">
                <a:effectLst/>
              </a:rPr>
              <a:t>3-е </a:t>
            </a:r>
            <a:r>
              <a:rPr lang="ru-RU" sz="3200" b="1" dirty="0">
                <a:effectLst/>
              </a:rPr>
              <a:t>задание Творческий конкурс.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>
                <a:effectLst/>
              </a:rPr>
              <a:t>Выходят по одному участнику от каждой команды. Нужно нарисовать (или изобразить пантомимой) пословицу так, чтобы противоположная команда смогла ее </a:t>
            </a:r>
            <a:r>
              <a:rPr lang="ru-RU" sz="3200" i="1" dirty="0">
                <a:effectLst/>
              </a:rPr>
              <a:t>«прочитать»</a:t>
            </a:r>
            <a:r>
              <a:rPr lang="ru-RU" sz="3200" dirty="0">
                <a:effectLst/>
              </a:rPr>
              <a:t>. Дается 1 </a:t>
            </a:r>
            <a:r>
              <a:rPr lang="ru-RU" sz="3200" dirty="0" smtClean="0">
                <a:effectLst/>
              </a:rPr>
              <a:t>минута на представление.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525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600" y="5732242"/>
            <a:ext cx="93610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3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applause.wav"/>
          </p:stSnd>
        </p:sndAc>
      </p:transition>
    </mc:Choice>
    <mc:Fallback xmlns="">
      <p:transition spd="slow"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484784"/>
            <a:ext cx="7488832" cy="309634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4000" dirty="0" smtClean="0"/>
              <a:t>1. Сказки о животных,</a:t>
            </a:r>
          </a:p>
          <a:p>
            <a:pPr marL="18288" indent="0">
              <a:buNone/>
            </a:pPr>
            <a:r>
              <a:rPr lang="ru-RU" sz="4000" dirty="0" smtClean="0"/>
              <a:t>2. Волшебные сказки,</a:t>
            </a:r>
          </a:p>
          <a:p>
            <a:pPr marL="18288" indent="0">
              <a:buNone/>
            </a:pPr>
            <a:r>
              <a:rPr lang="ru-RU" sz="4000" dirty="0" smtClean="0"/>
              <a:t>3. Бытовые сказки.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Виды сказок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543800" cy="648072"/>
          </a:xfrm>
        </p:spPr>
        <p:txBody>
          <a:bodyPr/>
          <a:lstStyle/>
          <a:p>
            <a:r>
              <a:rPr lang="ru-RU" dirty="0" smtClean="0"/>
              <a:t>Сказки о животных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/>
              <a:t>Существование таких историй вполне обосновано, ведь животные – существа, которые обитают с нами в непосредственной близости. Следует обратить внимание на то, что животные, встречающиеся в сказках, представлены как особенные животные, наделенные человеческими чертами. Они живут, общаются и ведут себя как настоящие люди. </a:t>
            </a:r>
            <a:r>
              <a:rPr lang="ru-RU" sz="2000" b="1" dirty="0"/>
              <a:t>Такие художественные приемы позволяют сделать образ понятным и интересным, наполнив его при этом определенным смыслом.</a:t>
            </a:r>
          </a:p>
          <a:p>
            <a:pPr indent="457200" algn="just"/>
            <a:r>
              <a:rPr lang="ru-RU" sz="2000" dirty="0"/>
              <a:t>Сказки о животных также можно разделить на сказки с участием диких или домашних животных. В эту классификацию входит и жанр басни. Можно разделить сказки на произведения для детей и для взрослых.</a:t>
            </a:r>
          </a:p>
          <a:p>
            <a:pPr indent="457200" algn="just"/>
            <a:r>
              <a:rPr lang="ru-RU" sz="2000" b="1" dirty="0"/>
              <a:t>Обычно со сказками о животных дети знакомятся еще в возрасте от трех до шести лет</a:t>
            </a:r>
            <a:r>
              <a:rPr lang="ru-RU" sz="2000" dirty="0"/>
              <a:t>. Они наиболее понятны маленьким читателям, так как те встречаются с постоянными персонажами: хитрой лисой, трусливым зайцем, серым волком, умным котом и др. Как правило, основная черта каждого животного и является его характерной особенностью.</a:t>
            </a:r>
          </a:p>
        </p:txBody>
      </p:sp>
    </p:spTree>
    <p:extLst>
      <p:ext uri="{BB962C8B-B14F-4D97-AF65-F5344CB8AC3E}">
        <p14:creationId xmlns:p14="http://schemas.microsoft.com/office/powerpoint/2010/main" val="36937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543800" cy="914400"/>
          </a:xfrm>
        </p:spPr>
        <p:txBody>
          <a:bodyPr/>
          <a:lstStyle/>
          <a:p>
            <a:r>
              <a:rPr lang="ru-RU" dirty="0" smtClean="0"/>
              <a:t>Волшебные сказки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52736"/>
            <a:ext cx="8964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/>
              <a:t>Основная черта – волшебный, фантастический мир, в котором живут и действуют главные герои. Законы этого мира отличаются от привычных.</a:t>
            </a:r>
          </a:p>
          <a:p>
            <a:pPr indent="457200" algn="just"/>
            <a:r>
              <a:rPr lang="ru-RU" sz="2400" dirty="0"/>
              <a:t>В большинстве случаев этот вид сказок имеет типичный сюжет, определенных героев и счастливый финал. Это могут быть </a:t>
            </a:r>
            <a:r>
              <a:rPr lang="ru-RU" sz="2400" b="1" i="1" dirty="0"/>
              <a:t>повествования о героях и фантастических существах, сказки о необычных предметах и различных испытаниях, </a:t>
            </a:r>
            <a:r>
              <a:rPr lang="ru-RU" sz="2400" dirty="0"/>
              <a:t>которые преодолеваются благодаря волшебству. Как правило, в финале герои женятся и живут долго и счастливо.</a:t>
            </a:r>
          </a:p>
          <a:p>
            <a:pPr indent="457200" algn="just"/>
            <a:r>
              <a:rPr lang="ru-RU" sz="2400" dirty="0"/>
              <a:t>Герои волшебных сказок воплощают множество </a:t>
            </a:r>
            <a:r>
              <a:rPr lang="ru-RU" sz="2400" u="sng" dirty="0">
                <a:hlinkClick r:id="rId2"/>
              </a:rPr>
              <a:t>положительных качеств.</a:t>
            </a:r>
            <a:r>
              <a:rPr lang="ru-RU" sz="2400" dirty="0"/>
              <a:t> Среди основных тем – борьба добра и зла, борьба за любовь, правду и другие идеалы. Обязательно должен присутствовать </a:t>
            </a:r>
            <a:r>
              <a:rPr lang="ru-RU" sz="2400" u="sng" dirty="0">
                <a:hlinkClick r:id="rId3"/>
              </a:rPr>
              <a:t>отрицательный герой,</a:t>
            </a:r>
            <a:r>
              <a:rPr lang="ru-RU" sz="2400" dirty="0"/>
              <a:t> который в финале будет повержен.</a:t>
            </a:r>
          </a:p>
        </p:txBody>
      </p:sp>
    </p:spTree>
    <p:extLst>
      <p:ext uri="{BB962C8B-B14F-4D97-AF65-F5344CB8AC3E}">
        <p14:creationId xmlns:p14="http://schemas.microsoft.com/office/powerpoint/2010/main" val="389999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543800" cy="914400"/>
          </a:xfrm>
        </p:spPr>
        <p:txBody>
          <a:bodyPr/>
          <a:lstStyle/>
          <a:p>
            <a:r>
              <a:rPr lang="ru-RU" dirty="0" smtClean="0"/>
              <a:t>Бытовые сказки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/>
              <a:t>Такие истории повествуют о событиях обычной жизни, освещая различные социальные проблемы и человеческие характеры. В них автор высмеивает негативные </a:t>
            </a:r>
            <a:r>
              <a:rPr lang="ru-RU" sz="2400" u="sng" dirty="0">
                <a:hlinkClick r:id="rId2"/>
              </a:rPr>
              <a:t>человеческие качества.</a:t>
            </a:r>
            <a:r>
              <a:rPr lang="ru-RU" sz="2400" dirty="0"/>
              <a:t> Такие сказки бывают социальными и сатиричными, с элементами волшебной сказки и многие другие. Здесь высмеиваются отрицательные качества богачей и тщеславных людей, в то время как представители народа воплощают в себе положительные черты. Бытовые сказки показывают, что главное – не деньги и сила, а доброта, честность и ум</a:t>
            </a:r>
            <a:r>
              <a:rPr lang="ru-RU" sz="2400" dirty="0" smtClean="0"/>
              <a:t>.</a:t>
            </a:r>
          </a:p>
          <a:p>
            <a:pPr indent="457200" algn="just"/>
            <a:r>
              <a:rPr lang="ru-RU" sz="2400" dirty="0" smtClean="0"/>
              <a:t>Литературоведы </a:t>
            </a:r>
            <a:r>
              <a:rPr lang="ru-RU" sz="2400" dirty="0"/>
              <a:t>утверждают – и это факт – что писались они во времена, когда люди переживали социальные кризисы, стремились изменить строй общества. Среди популярных художественных приемов здесь выделяются сатира, юмор, смех.</a:t>
            </a:r>
          </a:p>
        </p:txBody>
      </p:sp>
    </p:spTree>
    <p:extLst>
      <p:ext uri="{BB962C8B-B14F-4D97-AF65-F5344CB8AC3E}">
        <p14:creationId xmlns:p14="http://schemas.microsoft.com/office/powerpoint/2010/main" val="393962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Типы сказок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844824"/>
            <a:ext cx="55983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6600" dirty="0" smtClean="0"/>
              <a:t>Народные,</a:t>
            </a:r>
          </a:p>
          <a:p>
            <a:pPr marL="342900" indent="-342900">
              <a:buAutoNum type="arabicPeriod"/>
            </a:pPr>
            <a:r>
              <a:rPr lang="ru-RU" sz="6600" dirty="0" smtClean="0"/>
              <a:t>Авторские.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815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Народные сказки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8964" y="1021705"/>
            <a:ext cx="833822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dirty="0"/>
              <a:t>Народные сказки считаются источником исторических фактов, информации о быте и общественном строе определенного народа.</a:t>
            </a:r>
          </a:p>
          <a:p>
            <a:pPr indent="457200" algn="just"/>
            <a:r>
              <a:rPr lang="ru-RU" sz="2200" dirty="0"/>
              <a:t>Народные сказки отражают человеческие отношения и смену моральных принципов, показывают, что основные ценности остаются неизменными, учат проводить четкую грань между добром и злом, радостью и горем, любовью и ненавистью, правдой и кривдой.</a:t>
            </a:r>
          </a:p>
          <a:p>
            <a:pPr indent="457200" algn="just"/>
            <a:r>
              <a:rPr lang="ru-RU" sz="2200" dirty="0"/>
              <a:t>Особенностью народных сказок является то, что в простом и легко читаемом тексте скрывается глубочайший социальный смысл. Кроме того, они сохраняют богатство народного языка</a:t>
            </a:r>
            <a:r>
              <a:rPr lang="ru-RU" sz="2200" dirty="0" smtClean="0"/>
              <a:t>.</a:t>
            </a:r>
          </a:p>
          <a:p>
            <a:pPr indent="457200" algn="just"/>
            <a:r>
              <a:rPr lang="ru-RU" sz="2200" dirty="0" smtClean="0"/>
              <a:t>Считается</a:t>
            </a:r>
            <a:r>
              <a:rPr lang="ru-RU" sz="2200" dirty="0"/>
              <a:t>, что первыми «героями» сказок были явления природы – Солнце, Луна, Земля и прочее. Позднее они стали подчиняться человеку, и в сказки вошли образы людей и животных. Есть предположение, что все русские народные повествования имеют под собой реальное основание.</a:t>
            </a:r>
          </a:p>
        </p:txBody>
      </p:sp>
    </p:spTree>
    <p:extLst>
      <p:ext uri="{BB962C8B-B14F-4D97-AF65-F5344CB8AC3E}">
        <p14:creationId xmlns:p14="http://schemas.microsoft.com/office/powerpoint/2010/main" val="39433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845</TotalTime>
  <Words>985</Words>
  <Application>Microsoft Office PowerPoint</Application>
  <PresentationFormat>Экран (4:3)</PresentationFormat>
  <Paragraphs>137</Paragraphs>
  <Slides>31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Базовая</vt:lpstr>
      <vt:lpstr>Муниципальное автономное дошкольное образовательное учреждение МАДОУ  детский сад № 583</vt:lpstr>
      <vt:lpstr> Цель : активизировать деятельность педагогов. Способствовать приобретению ими опыта коллективной работы;  Задачи:  1. Активизировать знания педагогов о методах, приемах и средствах речевого развития. 2. Повысить у педагогов компетентность в области развития речи дошкольника. 3.Совершенствовать навыки логического мышления. 4. Развивать педагогическую компетентность, умение работать в коллективе. </vt:lpstr>
      <vt:lpstr>Презентация PowerPoint</vt:lpstr>
      <vt:lpstr>Виды сказок</vt:lpstr>
      <vt:lpstr>Сказки о животных </vt:lpstr>
      <vt:lpstr>Волшебные сказки</vt:lpstr>
      <vt:lpstr>Бытовые сказки</vt:lpstr>
      <vt:lpstr>Типы сказок</vt:lpstr>
      <vt:lpstr>Народные сказки</vt:lpstr>
      <vt:lpstr>Авторские сказки</vt:lpstr>
      <vt:lpstr>Зачем детям сказки?</vt:lpstr>
      <vt:lpstr>Презентация PowerPoint</vt:lpstr>
      <vt:lpstr>Презентация PowerPoint</vt:lpstr>
      <vt:lpstr> ЖЕРЕБЬЕВКА Жеребьевные сговорки представляют собой синтез считалки и жеребьевки. Особенностью их являются рифмованный текст и вы­полнение двигательных действий, которые могут выступать само­стоятельными играми.  Например, играющие дети становятся в круг и кладут на пенек либо на другую подставку по два пальца; один из играющих, показывая на каждый палец, приговаривает по сло­ву: «Первенчики, другенчики, тринцы, волынцы, пятый ладан, шестой шмак!»  Палец, на который упадет последнее слово, отни­мается, а счет повторяется далее и продолжается, пока не остается один палец. Играющий, палец которого остался последним, ловит кого-либо из своих товарищей, пойманный сменяет водящего и сам ловит кого-нибудь. Можно спеть другую песенку: Я не тятькин сын, И не мамкин сын, Я на елке рос, Меня ветер снес. Я упал на пенек, Стал кудрявый паренек.</vt:lpstr>
      <vt:lpstr>1 задание. Визитная карточка</vt:lpstr>
      <vt:lpstr>Презентация PowerPoint</vt:lpstr>
      <vt:lpstr>БЛИЦ</vt:lpstr>
      <vt:lpstr>ОТВЕТ на 1 задание.  Вам необходимо в течении 6 мин. по очереди ответить на вопросы блица, каждый правильный ответ оценивается 1 балл</vt:lpstr>
      <vt:lpstr>Презентация PowerPoint</vt:lpstr>
      <vt:lpstr>ПОДСКАЗКИ</vt:lpstr>
      <vt:lpstr>Презентация PowerPoint</vt:lpstr>
      <vt:lpstr>ПОДСКАЗКИ</vt:lpstr>
      <vt:lpstr>Презентация PowerPoint</vt:lpstr>
      <vt:lpstr>«Путаница»  (по 1 балл за правильный ответ).  Чем взрослее мы становимся, тем больше отдаляемся от сказок и забываем сказочных героев и сюжеты.   Вот и я пока готовилась – всё перепутала. Помогите расставить все на свои места. (На скорость, капитан, первая отгадавший, звонит в колокольчик.) </vt:lpstr>
      <vt:lpstr>— Коли есть печка, не нужен и диван, Щукой командует в сказке Иван (…).  — Дёрнуть за верёвочку Такой для входа код. Съел бабушку и внучку Голодный, серый кот (…).  — Женат на лягушке уже он неделю, Старшие братья жалеют Емелю (…).  — Найти жену помог клубок, Был счастлив очень Колобок (…).    — А орешки не простые, Все скорлупки золотые, Те орешки – щёлк да щёлк —Разгрызает ловко волк (…).  — На лесной опушке Ведьмы злой избушка, Знает ту старушку всяк. Её имя Шапокляк (…).  — Лягушка со стрелою — Печальная картина. Женой квакушка станет Теперь для Буратино (…).  — На балу она блистала, Лёгкий за нею тянулся шлейф. Золушка туфельку потеряла И на ней женился Эльф (…). </vt:lpstr>
      <vt:lpstr>Презентация PowerPoint</vt:lpstr>
      <vt:lpstr>1 задание «Отгадай сказку». Конкурс проводится на скорость. Один из игроков достает из вазы бумагу с названием сказки и должен объяснить команде, что это за сказка, не называя имен героев и не используя слов из названия сказки.  После того, как команда угадывает, к вазе подходит следующий игрок и т.д. Игра проводится, пока не прозвучит сигнал (5 минут).   За каждый правильный ответ – 1 балл. </vt:lpstr>
      <vt:lpstr>2-е задание Каждое слово замени противоположным и получи название сказок   Пёс без шапки Красные усы Красивый цыпленок  Серебряная курочка Черная туфелька    </vt:lpstr>
      <vt:lpstr>Ответы на 2 задание</vt:lpstr>
      <vt:lpstr>3-е задание Творческий конкурс. Выходят по одному участнику от каждой команды. Нужно нарисовать (или изобразить пантомимой) пословицу так, чтобы противоположная команда смогла ее «прочитать». Дается 1 минута на представление.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38</cp:revision>
  <cp:lastPrinted>2021-11-26T09:45:24Z</cp:lastPrinted>
  <dcterms:created xsi:type="dcterms:W3CDTF">2021-11-26T03:42:43Z</dcterms:created>
  <dcterms:modified xsi:type="dcterms:W3CDTF">2021-12-02T09:31:49Z</dcterms:modified>
</cp:coreProperties>
</file>