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0" r:id="rId3"/>
    <p:sldId id="264" r:id="rId4"/>
    <p:sldId id="265" r:id="rId5"/>
    <p:sldId id="266" r:id="rId6"/>
    <p:sldId id="256" r:id="rId7"/>
    <p:sldId id="257" r:id="rId8"/>
    <p:sldId id="258" r:id="rId9"/>
    <p:sldId id="259" r:id="rId10"/>
    <p:sldId id="262" r:id="rId11"/>
    <p:sldId id="263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BAFB-FFA5-4C94-8B81-5D5DD64EC249}" type="datetimeFigureOut">
              <a:rPr lang="ru-RU" smtClean="0"/>
              <a:t>25.12.2024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92967-5546-444E-AB59-8BF3034DF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901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BAFB-FFA5-4C94-8B81-5D5DD64EC249}" type="datetimeFigureOut">
              <a:rPr lang="ru-RU" smtClean="0"/>
              <a:t>25.12.2024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92967-5546-444E-AB59-8BF3034DF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389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BAFB-FFA5-4C94-8B81-5D5DD64EC249}" type="datetimeFigureOut">
              <a:rPr lang="ru-RU" smtClean="0"/>
              <a:t>25.12.2024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92967-5546-444E-AB59-8BF3034DF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457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BAFB-FFA5-4C94-8B81-5D5DD64EC249}" type="datetimeFigureOut">
              <a:rPr lang="ru-RU" smtClean="0"/>
              <a:t>25.12.2024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92967-5546-444E-AB59-8BF3034DF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416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BAFB-FFA5-4C94-8B81-5D5DD64EC249}" type="datetimeFigureOut">
              <a:rPr lang="ru-RU" smtClean="0"/>
              <a:t>25.12.2024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92967-5546-444E-AB59-8BF3034DF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070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BAFB-FFA5-4C94-8B81-5D5DD64EC249}" type="datetimeFigureOut">
              <a:rPr lang="ru-RU" smtClean="0"/>
              <a:t>25.12.2024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92967-5546-444E-AB59-8BF3034DF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363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BAFB-FFA5-4C94-8B81-5D5DD64EC249}" type="datetimeFigureOut">
              <a:rPr lang="ru-RU" smtClean="0"/>
              <a:t>25.12.2024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92967-5546-444E-AB59-8BF3034DF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931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BAFB-FFA5-4C94-8B81-5D5DD64EC249}" type="datetimeFigureOut">
              <a:rPr lang="ru-RU" smtClean="0"/>
              <a:t>25.12.2024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92967-5546-444E-AB59-8BF3034DF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223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BAFB-FFA5-4C94-8B81-5D5DD64EC249}" type="datetimeFigureOut">
              <a:rPr lang="ru-RU" smtClean="0"/>
              <a:t>25.12.2024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92967-5546-444E-AB59-8BF3034DF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291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BAFB-FFA5-4C94-8B81-5D5DD64EC249}" type="datetimeFigureOut">
              <a:rPr lang="ru-RU" smtClean="0"/>
              <a:t>25.12.2024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92967-5546-444E-AB59-8BF3034DF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840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BAFB-FFA5-4C94-8B81-5D5DD64EC249}" type="datetimeFigureOut">
              <a:rPr lang="ru-RU" smtClean="0"/>
              <a:t>25.12.2024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92967-5546-444E-AB59-8BF3034DF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877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1BAFB-FFA5-4C94-8B81-5D5DD64EC249}" type="datetimeFigureOut">
              <a:rPr lang="ru-RU" smtClean="0"/>
              <a:t>25.12.2024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92967-5546-444E-AB59-8BF3034DF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459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hyperlink" Target="https://meliponini.ru/blog/master-klass-po-sozdaniyu-svechej-v-forme-yolochek-iz-voshchiny?ysclid=m52fo61xof564497036#prodpopup" TargetMode="Externa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eliponini.ru/blog/master-klass-po-sozdaniyu-svechej-v-forme-yolochek-iz-voshchiny?ysclid=m52fo61xof564497036#prodpopup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"/>
          <a:stretch/>
        </p:blipFill>
        <p:spPr bwMode="auto">
          <a:xfrm>
            <a:off x="0" y="-5975"/>
            <a:ext cx="9180512" cy="68527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16632"/>
            <a:ext cx="7772400" cy="72008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детский сад № 583</a:t>
            </a:r>
            <a:endParaRPr lang="ru-RU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52120" y="5301208"/>
            <a:ext cx="3272408" cy="622920"/>
          </a:xfrm>
        </p:spPr>
        <p:txBody>
          <a:bodyPr>
            <a:noAutofit/>
          </a:bodyPr>
          <a:lstStyle/>
          <a:p>
            <a:pPr algn="l"/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Подготовила и провела: </a:t>
            </a:r>
          </a:p>
          <a:p>
            <a:pPr algn="l"/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педагог-психолог ВКК Сафарова О.В.</a:t>
            </a:r>
            <a:endParaRPr lang="ru-RU" sz="1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3808" y="6237312"/>
            <a:ext cx="2747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Екатеринбург, 28.12.2024 г.</a:t>
            </a:r>
            <a:endParaRPr lang="ru-RU" sz="1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1720" y="1444134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МИНИ-ТРЕНИНГ</a:t>
            </a:r>
            <a:endParaRPr lang="ru-RU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«ИСПОЛНЕНИЕ </a:t>
            </a: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ЖЕЛАНИЙ»</a:t>
            </a:r>
            <a:endParaRPr lang="ru-RU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11"/>
          <a:stretch/>
        </p:blipFill>
        <p:spPr bwMode="auto">
          <a:xfrm>
            <a:off x="354043" y="2564904"/>
            <a:ext cx="2205350" cy="1507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612733"/>
            <a:ext cx="2016224" cy="1519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980728"/>
            <a:ext cx="2268862" cy="19058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43" y="4686202"/>
            <a:ext cx="2481776" cy="15511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706" y="2132461"/>
            <a:ext cx="2784116" cy="18862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221088"/>
            <a:ext cx="2005785" cy="15043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8" r="14066" b="4789"/>
          <a:stretch/>
        </p:blipFill>
        <p:spPr bwMode="auto">
          <a:xfrm>
            <a:off x="7812360" y="3011463"/>
            <a:ext cx="861871" cy="1147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9991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9239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0"/>
            <a:ext cx="522007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04864"/>
            <a:ext cx="1336212" cy="1639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7121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548"/>
            <a:ext cx="9157828" cy="687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3898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"/>
          <a:stretch/>
        </p:blipFill>
        <p:spPr bwMode="auto">
          <a:xfrm>
            <a:off x="-36512" y="5261"/>
            <a:ext cx="9180512" cy="68527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Цель тренинга</a:t>
            </a:r>
            <a:endParaRPr lang="ru-RU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 fontScale="92500" lnSpcReduction="20000"/>
          </a:bodyPr>
          <a:lstStyle/>
          <a:p>
            <a:pPr marL="0" indent="358775" algn="just">
              <a:buNone/>
            </a:pP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Цель: </a:t>
            </a:r>
            <a:r>
              <a:rPr lang="ru-RU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сплочение группы; </a:t>
            </a:r>
            <a:endParaRPr lang="ru-RU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358775" algn="just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развивать </a:t>
            </a:r>
            <a:r>
              <a:rPr lang="ru-RU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умение общаться с коллегами; </a:t>
            </a:r>
            <a:endParaRPr lang="ru-RU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358775" algn="just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научить </a:t>
            </a:r>
            <a:r>
              <a:rPr lang="ru-RU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обращать внимание на распределение своей психической энергии; </a:t>
            </a:r>
            <a:endParaRPr lang="ru-RU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358775" algn="just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вырабатывать </a:t>
            </a:r>
            <a:r>
              <a:rPr lang="ru-RU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такие качества, как позитивное отношение к жизни, расширять диапазон о способах эффективной </a:t>
            </a:r>
            <a:r>
              <a:rPr lang="ru-RU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саморегуляции</a:t>
            </a:r>
            <a:r>
              <a:rPr lang="ru-RU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358775" algn="just">
              <a:buNone/>
            </a:pP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Оборудование: </a:t>
            </a:r>
            <a:r>
              <a:rPr lang="ru-RU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358775" algn="just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доска</a:t>
            </a:r>
            <a:r>
              <a:rPr lang="ru-RU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фломастеры, материалы к упражнению «Колесо жизни», картинки с изображением перьев, пластмассовых цветных шариков, стеклянных шариков, мячиков-ежиков.</a:t>
            </a:r>
          </a:p>
          <a:p>
            <a:pPr marL="0" indent="0" algn="just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89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"/>
          <a:stretch/>
        </p:blipFill>
        <p:spPr bwMode="auto">
          <a:xfrm>
            <a:off x="-36512" y="5261"/>
            <a:ext cx="9180512" cy="68527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rgbClr val="0000FF"/>
                </a:solidFill>
              </a:rPr>
              <a:t>1. Упражнение «Ассоциации»</a:t>
            </a:r>
            <a:endParaRPr lang="ru-RU" dirty="0">
              <a:solidFill>
                <a:srgbClr val="0000FF"/>
              </a:solidFill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rgbClr val="0000FF"/>
                </a:solidFill>
              </a:rPr>
              <a:t>Участникам предлагают </a:t>
            </a:r>
            <a:r>
              <a:rPr lang="ru-RU" dirty="0">
                <a:solidFill>
                  <a:srgbClr val="0000FF"/>
                </a:solidFill>
              </a:rPr>
              <a:t>назвать свое имя и прилагательное на эту букву (Ирина - искренняя).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00FF"/>
                </a:solidFill>
              </a:rPr>
              <a:t> 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00FF"/>
                </a:solidFill>
              </a:rPr>
              <a:t> </a:t>
            </a:r>
            <a:r>
              <a:rPr lang="ru-RU" b="1" dirty="0">
                <a:solidFill>
                  <a:srgbClr val="0000FF"/>
                </a:solidFill>
              </a:rPr>
              <a:t>2.Упражнение «Приветствие».</a:t>
            </a:r>
            <a:endParaRPr lang="ru-RU" dirty="0">
              <a:solidFill>
                <a:srgbClr val="0000FF"/>
              </a:solidFill>
            </a:endParaRPr>
          </a:p>
          <a:p>
            <a:pPr marL="0" indent="0" algn="just">
              <a:buNone/>
            </a:pPr>
            <a:r>
              <a:rPr lang="ru-RU" dirty="0">
                <a:solidFill>
                  <a:srgbClr val="0000FF"/>
                </a:solidFill>
              </a:rPr>
              <a:t>Участникам предлагается по очереди, выходя в круг, говорить слова приветствия или жестами здороваться с собравшимися, но главное условие - не повторяться.</a:t>
            </a:r>
          </a:p>
          <a:p>
            <a:pPr marL="0" indent="0" algn="just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613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"/>
          <a:stretch/>
        </p:blipFill>
        <p:spPr bwMode="auto">
          <a:xfrm>
            <a:off x="-36512" y="5261"/>
            <a:ext cx="9180512" cy="68527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5599"/>
            <a:ext cx="4037488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ictur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33"/>
          <a:stretch/>
        </p:blipFill>
        <p:spPr bwMode="auto">
          <a:xfrm>
            <a:off x="4909102" y="162498"/>
            <a:ext cx="3960440" cy="3060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421959"/>
            <a:ext cx="3903985" cy="29593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105" y="3421958"/>
            <a:ext cx="3812359" cy="30685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23685" y="3102154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ПЕРО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590729" y="3103654"/>
            <a:ext cx="2597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СТЕКЛЯННЫЕ КАМЕШКИ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27584" y="6371693"/>
            <a:ext cx="1951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МЯЧИКИ - ЕЖИКИ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940152" y="6412686"/>
            <a:ext cx="2037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ЦВЕТНЫЕ ШАРИКИ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6158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"/>
          <a:stretch/>
        </p:blipFill>
        <p:spPr bwMode="auto">
          <a:xfrm>
            <a:off x="-36512" y="5261"/>
            <a:ext cx="9180512" cy="68527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944" y="260648"/>
            <a:ext cx="8229600" cy="360040"/>
          </a:xfrm>
        </p:spPr>
        <p:txBody>
          <a:bodyPr>
            <a:noAutofit/>
          </a:bodyPr>
          <a:lstStyle/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Интерпретация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435280" cy="6048672"/>
          </a:xfrm>
        </p:spPr>
        <p:txBody>
          <a:bodyPr>
            <a:normAutofit fontScale="47500" lnSpcReduction="20000"/>
          </a:bodyPr>
          <a:lstStyle/>
          <a:p>
            <a:pPr marL="0" indent="0" algn="just">
              <a:buNone/>
              <a:tabLst>
                <a:tab pos="88900" algn="l"/>
              </a:tabLst>
            </a:pPr>
            <a:r>
              <a:rPr lang="ru-RU" dirty="0" smtClean="0"/>
              <a:t>•</a:t>
            </a:r>
            <a:r>
              <a:rPr lang="ru-RU" sz="4200" dirty="0">
                <a:latin typeface="Times New Roman" pitchFamily="18" charset="0"/>
                <a:cs typeface="Times New Roman" pitchFamily="18" charset="0"/>
              </a:rPr>
              <a:t> Вы выбрали </a:t>
            </a:r>
            <a:r>
              <a:rPr lang="ru-RU" sz="4200" b="1" dirty="0">
                <a:latin typeface="Times New Roman" pitchFamily="18" charset="0"/>
                <a:cs typeface="Times New Roman" pitchFamily="18" charset="0"/>
              </a:rPr>
              <a:t>перо</a:t>
            </a:r>
            <a:r>
              <a:rPr lang="ru-RU" sz="4200" dirty="0">
                <a:latin typeface="Times New Roman" pitchFamily="18" charset="0"/>
                <a:cs typeface="Times New Roman" pitchFamily="18" charset="0"/>
              </a:rPr>
              <a:t>! Вы легки на подъем; общительные, хорошие слушатели; нежные и ласковые, впечатлительные и тонкие натуры; готовы любого поддержать в трудную минуту и рассмешить, поднять настроение; вы с чувством юмора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  <a:tabLst>
                <a:tab pos="88900" algn="l"/>
              </a:tabLst>
            </a:pPr>
            <a:endParaRPr lang="ru-RU" sz="42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  <a:tabLst>
                <a:tab pos="88900" algn="l"/>
              </a:tabLst>
            </a:pPr>
            <a:r>
              <a:rPr lang="ru-RU" sz="4200" dirty="0">
                <a:latin typeface="Times New Roman" pitchFamily="18" charset="0"/>
                <a:cs typeface="Times New Roman" pitchFamily="18" charset="0"/>
              </a:rPr>
              <a:t>• Кто выбрал </a:t>
            </a:r>
            <a:r>
              <a:rPr lang="ru-RU" sz="4200" b="1" dirty="0">
                <a:latin typeface="Times New Roman" pitchFamily="18" charset="0"/>
                <a:cs typeface="Times New Roman" pitchFamily="18" charset="0"/>
              </a:rPr>
              <a:t>стеклянный камешек (бусинку) </a:t>
            </a:r>
            <a:r>
              <a:rPr lang="ru-RU" sz="4200" dirty="0">
                <a:latin typeface="Times New Roman" pitchFamily="18" charset="0"/>
                <a:cs typeface="Times New Roman" pitchFamily="18" charset="0"/>
              </a:rPr>
              <a:t>– у вас всегда все гладко, да сладко; вы открыты душой, легки в общении, гибкие натуры; не подвержены чужому влиянию; гламурные, изящные и хорошо разбираетесь в моде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  <a:tabLst>
                <a:tab pos="88900" algn="l"/>
              </a:tabLst>
            </a:pPr>
            <a:endParaRPr lang="ru-RU" sz="42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  <a:tabLst>
                <a:tab pos="88900" algn="l"/>
              </a:tabLst>
            </a:pPr>
            <a:r>
              <a:rPr lang="ru-RU" sz="4200" dirty="0">
                <a:latin typeface="Times New Roman" pitchFamily="18" charset="0"/>
                <a:cs typeface="Times New Roman" pitchFamily="18" charset="0"/>
              </a:rPr>
              <a:t>• Если вы выбрали </a:t>
            </a:r>
            <a:r>
              <a:rPr lang="ru-RU" sz="4200" b="1" dirty="0">
                <a:latin typeface="Times New Roman" pitchFamily="18" charset="0"/>
                <a:cs typeface="Times New Roman" pitchFamily="18" charset="0"/>
              </a:rPr>
              <a:t>мячики-ежики</a:t>
            </a:r>
            <a:r>
              <a:rPr lang="ru-RU" sz="4200" dirty="0">
                <a:latin typeface="Times New Roman" pitchFamily="18" charset="0"/>
                <a:cs typeface="Times New Roman" pitchFamily="18" charset="0"/>
              </a:rPr>
              <a:t> – вы загадочные и привлекательные натуры; шустрые, энергичные и веселые; не даете себя в обиду, можете постоять за себя; заботитесь о своем драгоценном здоровье; вы легко справляетесь с любой ситуацией, всегда найдете выход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  <a:tabLst>
                <a:tab pos="88900" algn="l"/>
              </a:tabLst>
            </a:pPr>
            <a:endParaRPr lang="ru-RU" sz="42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  <a:tabLst>
                <a:tab pos="88900" algn="l"/>
              </a:tabLst>
            </a:pPr>
            <a:r>
              <a:rPr lang="ru-RU" sz="4200" dirty="0">
                <a:latin typeface="Times New Roman" pitchFamily="18" charset="0"/>
                <a:cs typeface="Times New Roman" pitchFamily="18" charset="0"/>
              </a:rPr>
              <a:t>• У кого оказались </a:t>
            </a:r>
            <a:r>
              <a:rPr lang="ru-RU" sz="4200" b="1" dirty="0">
                <a:latin typeface="Times New Roman" pitchFamily="18" charset="0"/>
                <a:cs typeface="Times New Roman" pitchFamily="18" charset="0"/>
              </a:rPr>
              <a:t>цветные шарики </a:t>
            </a:r>
            <a:r>
              <a:rPr lang="ru-RU" sz="4200" dirty="0">
                <a:latin typeface="Times New Roman" pitchFamily="18" charset="0"/>
                <a:cs typeface="Times New Roman" pitchFamily="18" charset="0"/>
              </a:rPr>
              <a:t>– это значит, что вы веселые и бодрые, жизнерадостные и энергичные; открытые, добрые и доверчивые; общительные; вы всегда впереди, стремитесь к победе; вас везде замечают; с вами вместе – всегда праздник, вы душа компании.</a:t>
            </a:r>
          </a:p>
          <a:p>
            <a:pPr marL="0" indent="0" algn="just">
              <a:buNone/>
              <a:tabLst>
                <a:tab pos="88900" algn="l"/>
              </a:tabLst>
            </a:pPr>
            <a:r>
              <a:rPr lang="ru-RU" sz="42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0225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"/>
          <a:stretch/>
        </p:blipFill>
        <p:spPr bwMode="auto">
          <a:xfrm>
            <a:off x="-36512" y="5261"/>
            <a:ext cx="9180512" cy="6852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16632"/>
            <a:ext cx="7772400" cy="72008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детский сад № 583</a:t>
            </a:r>
            <a:endParaRPr lang="ru-RU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52120" y="5301208"/>
            <a:ext cx="3272408" cy="622920"/>
          </a:xfrm>
        </p:spPr>
        <p:txBody>
          <a:bodyPr>
            <a:noAutofit/>
          </a:bodyPr>
          <a:lstStyle/>
          <a:p>
            <a:pPr algn="l"/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Подготовила и провела: </a:t>
            </a:r>
          </a:p>
          <a:p>
            <a:pPr algn="l"/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педагог-психолог ВКК Сафарова О.В.</a:t>
            </a:r>
            <a:endParaRPr lang="ru-RU" sz="1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00" b="2896"/>
          <a:stretch/>
        </p:blipFill>
        <p:spPr bwMode="auto">
          <a:xfrm>
            <a:off x="2399601" y="2149718"/>
            <a:ext cx="3600400" cy="2563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43808" y="6237312"/>
            <a:ext cx="2747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Екатеринбург, 28.12.2024 г.</a:t>
            </a:r>
            <a:endParaRPr lang="ru-RU" sz="1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1720" y="1444134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МАСТЕР - КЛАСС</a:t>
            </a:r>
          </a:p>
          <a:p>
            <a:pPr algn="ctr"/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НОВОГОДНЯЯ </a:t>
            </a: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СВЕЧА </a:t>
            </a: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ЖЕЛАНИЙ»</a:t>
            </a:r>
            <a:endParaRPr lang="ru-RU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401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"/>
          <a:stretch/>
        </p:blipFill>
        <p:spPr bwMode="auto">
          <a:xfrm>
            <a:off x="-36512" y="5261"/>
            <a:ext cx="9180512" cy="6852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5144" y="332656"/>
            <a:ext cx="4848944" cy="5688632"/>
          </a:xfrm>
        </p:spPr>
        <p:txBody>
          <a:bodyPr>
            <a:noAutofit/>
          </a:bodyPr>
          <a:lstStyle/>
          <a:p>
            <a:pPr marL="0" indent="358775" algn="just">
              <a:buNone/>
            </a:pP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Сегодня предлагаем вам сделать ёлочки из вощины, ведь скоро новый год! </a:t>
            </a:r>
          </a:p>
          <a:p>
            <a:pPr marL="0" indent="358775" algn="just">
              <a:buNone/>
            </a:pP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Изготовление свечей-ёлочек из вощины — это увлекательное занятие, доступное даже тем, кто никогда ранее не работал с воском. </a:t>
            </a:r>
          </a:p>
          <a:p>
            <a:pPr marL="0" indent="358775" algn="just">
              <a:buNone/>
            </a:pP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Вощина — это листы из смеси пчелиного воска и других восков с характерным медовым ароматом и текстурой пчелиных сот. Благодаря своей пластичности этот материал идеально подходит для создания праздничных и новогодних свечей своими руками.</a:t>
            </a:r>
          </a:p>
          <a:p>
            <a:pPr marL="0" indent="358775" algn="just">
              <a:buNone/>
            </a:pP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Вам понадобятся:</a:t>
            </a:r>
          </a:p>
          <a:p>
            <a:pPr marL="0" indent="358775" algn="just">
              <a:buNone/>
            </a:pP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Листы вощины (размер может варьироваться от целых листов до четвертинок. мы в мастер-классе использовали вощину размера 20×13 см).</a:t>
            </a:r>
          </a:p>
          <a:p>
            <a:pPr marL="0" indent="358775" algn="just">
              <a:buNone/>
            </a:pP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Фитиль вощеный от </a:t>
            </a:r>
            <a:r>
              <a:rPr lang="ru-RU" sz="1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Мелипонини</a:t>
            </a: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358775" algn="just">
              <a:buNone/>
            </a:pP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Нож канцелярский для аккуратного разрезания вощины.</a:t>
            </a:r>
          </a:p>
          <a:p>
            <a:pPr marL="0" indent="358775" algn="just">
              <a:buNone/>
            </a:pP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Линейка и, при желании, коврик для удобной работы, чтобы не повредить стол.</a:t>
            </a:r>
          </a:p>
        </p:txBody>
      </p:sp>
      <p:sp>
        <p:nvSpPr>
          <p:cNvPr id="8" name="Объект 3"/>
          <p:cNvSpPr txBox="1">
            <a:spLocks/>
          </p:cNvSpPr>
          <p:nvPr/>
        </p:nvSpPr>
        <p:spPr>
          <a:xfrm>
            <a:off x="5076056" y="908720"/>
            <a:ext cx="3390528" cy="18359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1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072" y="1799324"/>
            <a:ext cx="3348905" cy="2277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9696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"/>
          <a:stretch/>
        </p:blipFill>
        <p:spPr bwMode="auto">
          <a:xfrm>
            <a:off x="-56728" y="5261"/>
            <a:ext cx="9180512" cy="6852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889" y="1772816"/>
            <a:ext cx="2952887" cy="1553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889" y="3458107"/>
            <a:ext cx="3095864" cy="1411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" y="116632"/>
            <a:ext cx="6025532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Times New Roman" pitchFamily="18" charset="0"/>
                <a:cs typeface="Times New Roman" pitchFamily="18" charset="0"/>
                <a:hlinkClick r:id="rId5"/>
              </a:rPr>
              <a:t>Шаг 1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  <a:hlinkClick r:id="rId5"/>
              </a:rPr>
              <a:t>:</a:t>
            </a:r>
          </a:p>
          <a:p>
            <a:pPr algn="just"/>
            <a:r>
              <a:rPr lang="ru-RU" sz="1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Подготовка рабочего места и материалов</a:t>
            </a:r>
          </a:p>
          <a:p>
            <a:pPr algn="just"/>
            <a:r>
              <a:rPr lang="ru-RU" sz="1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Убедитесь, что ваше рабочее пространство удобно и все необходимые материалы под рукой. Чтобы вощина стала более пластичной и удобной в работе, держите её при комнатной температуре. Если материал кажется слишком твердым, слегка подогрейте его феном.</a:t>
            </a:r>
            <a:br>
              <a:rPr lang="ru-RU" sz="1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5"/>
              </a:rPr>
            </a:br>
            <a:r>
              <a:rPr lang="ru-RU" sz="1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Важно: избегайте работы с вощиной в слишком жарких помещениях, так как материал может стать слишком мягким и потерять форму.</a:t>
            </a:r>
          </a:p>
          <a:p>
            <a:pPr algn="just"/>
            <a:r>
              <a:rPr lang="ru-RU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Шаг 2:</a:t>
            </a:r>
          </a:p>
          <a:p>
            <a:pPr algn="just"/>
            <a:r>
              <a:rPr lang="ru-RU" sz="1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Нарезка вощины и фитиля</a:t>
            </a:r>
          </a:p>
          <a:p>
            <a:pPr algn="just"/>
            <a:r>
              <a:rPr lang="ru-RU" sz="1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Лист вощины 20х13 см надо разрезать по диагонали. Чем длиннее будет лист, тем толще получится свеча.</a:t>
            </a:r>
          </a:p>
          <a:p>
            <a:pPr algn="just"/>
            <a:r>
              <a:rPr lang="ru-RU" sz="1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Фитиль отрежьте с запасом, чтобы он слегка выступал над свечой.</a:t>
            </a:r>
          </a:p>
          <a:p>
            <a:r>
              <a:rPr lang="ru-RU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Шаг 3:</a:t>
            </a:r>
            <a:r>
              <a:rPr lang="ru-RU" sz="1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Начало работы с фитилем</a:t>
            </a:r>
          </a:p>
          <a:p>
            <a:r>
              <a:rPr lang="ru-RU" sz="1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Положите фитиль вдоль одного к</a:t>
            </a:r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рая листа вощины (по желанию, можно по длинному краю, а можно и по короткому). Аккуратно вомните фитиль и заверните этот край вокруг фитиля, следя за тем, чтобы фитиль оставался строго по центру. Это обеспечит ровное и равномерное горение свечи.</a:t>
            </a:r>
          </a:p>
          <a:p>
            <a:r>
              <a:rPr lang="ru-RU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Шаг 4:</a:t>
            </a:r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Скручивание свечи</a:t>
            </a:r>
          </a:p>
          <a:p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Медленно скручивайте лист вощины вокруг фитиля, двигаясь равномерно. Старайтесь не надавливать слишком сильно, чтобы не повредить форму ёлочки.</a:t>
            </a:r>
          </a:p>
          <a:p>
            <a:r>
              <a:rPr lang="ru-RU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Шаг 5</a:t>
            </a:r>
          </a:p>
          <a:p>
            <a:r>
              <a:rPr lang="ru-RU" sz="1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Когда ёлочка будет скручена, слегка прижмите край, чтобы он прилип к свече. и не выступал за границы</a:t>
            </a:r>
            <a:r>
              <a:rPr lang="ru-RU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Шаг 6</a:t>
            </a:r>
          </a:p>
          <a:p>
            <a:r>
              <a:rPr lang="ru-RU" sz="1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Когда свеча скручена, можно подрезать кончик фитиля (при необходимости), оставив примерно 0,5-0,7 см.</a:t>
            </a:r>
            <a:endParaRPr lang="ru-RU" sz="1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  <a:hlinkClick r:id="rId5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533" y="148553"/>
            <a:ext cx="2847597" cy="14802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158" y="5013176"/>
            <a:ext cx="2891618" cy="1296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1812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"/>
          <a:stretch/>
        </p:blipFill>
        <p:spPr bwMode="auto">
          <a:xfrm>
            <a:off x="-56728" y="5261"/>
            <a:ext cx="9180512" cy="68527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65276" y="2492896"/>
            <a:ext cx="4536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  <a:hlinkClick r:id="rId3"/>
              </a:rPr>
              <a:t>СПАСИБО ЗА ВНИМАНИЕ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>!</a:t>
            </a:r>
            <a:endParaRPr lang="ru-RU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  <a:hlinkClick r:id="rId3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5805264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https://rutube.ru/video/4424decadbca8af1bd45c1c2c1bdfebc/?r=plemwd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52181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246</Words>
  <Application>Microsoft Office PowerPoint</Application>
  <PresentationFormat>Экран (4:3)</PresentationFormat>
  <Paragraphs>62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Муниципальное автономное дошкольное образовательное учреждение детский сад № 583</vt:lpstr>
      <vt:lpstr>Цель тренинга</vt:lpstr>
      <vt:lpstr>Презентация PowerPoint</vt:lpstr>
      <vt:lpstr>Презентация PowerPoint</vt:lpstr>
      <vt:lpstr>Интерпретация:</vt:lpstr>
      <vt:lpstr>Муниципальное автономное дошкольное образовательное учреждение детский сад № 583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учреждение детский сад № 583</dc:title>
  <dc:creator>Пользователь</dc:creator>
  <cp:lastModifiedBy>Пользователь</cp:lastModifiedBy>
  <cp:revision>11</cp:revision>
  <dcterms:created xsi:type="dcterms:W3CDTF">2024-12-24T12:10:50Z</dcterms:created>
  <dcterms:modified xsi:type="dcterms:W3CDTF">2024-12-25T12:41:16Z</dcterms:modified>
</cp:coreProperties>
</file>