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72" r:id="rId3"/>
    <p:sldId id="273" r:id="rId4"/>
    <p:sldId id="263" r:id="rId5"/>
    <p:sldId id="274" r:id="rId6"/>
    <p:sldId id="264" r:id="rId7"/>
    <p:sldId id="265" r:id="rId8"/>
    <p:sldId id="266" r:id="rId9"/>
    <p:sldId id="267" r:id="rId10"/>
    <p:sldId id="275" r:id="rId11"/>
    <p:sldId id="260" r:id="rId12"/>
    <p:sldId id="261" r:id="rId13"/>
  </p:sldIdLst>
  <p:sldSz cx="12192000" cy="6858000"/>
  <p:notesSz cx="6888163" cy="100203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9101C"/>
    <a:srgbClr val="5B0F1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60" d="100"/>
          <a:sy n="60" d="100"/>
        </p:scale>
        <p:origin x="-1445" y="-48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871" cy="50275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l">
              <a:defRPr sz="13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901698" y="0"/>
            <a:ext cx="2984871" cy="50275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r">
              <a:defRPr sz="1300"/>
            </a:lvl1pPr>
          </a:lstStyle>
          <a:p>
            <a:fld id="{6548F9C4-EB59-469A-8B6E-803358B43211}" type="datetimeFigureOut">
              <a:rPr lang="ru-RU" smtClean="0"/>
              <a:pPr/>
              <a:t>13.12.2023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687" cy="3381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16" tIns="48308" rIns="96616" bIns="48308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8817" y="4822269"/>
            <a:ext cx="5510530" cy="3945493"/>
          </a:xfrm>
          <a:prstGeom prst="rect">
            <a:avLst/>
          </a:prstGeom>
        </p:spPr>
        <p:txBody>
          <a:bodyPr vert="horz" lIns="96616" tIns="48308" rIns="96616" bIns="48308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517547"/>
            <a:ext cx="2984871" cy="502754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l">
              <a:defRPr sz="13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901698" y="9517547"/>
            <a:ext cx="2984871" cy="502754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r">
              <a:defRPr sz="1300"/>
            </a:lvl1pPr>
          </a:lstStyle>
          <a:p>
            <a:fld id="{402BFA56-175D-471F-BF7B-621EBCFBFA7E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474609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2BFA56-175D-471F-BF7B-621EBCFBFA7E}" type="slidenum">
              <a:rPr lang="ru-RU" smtClean="0"/>
              <a:pPr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374456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193FEDE-F9BD-4094-91A0-3A7E73B85D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1840C1F5-9045-45B6-83EF-AFCF70B5A9C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7C254A87-4C6F-40A6-9239-AFFFCEFDC9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A6532-958F-4841-A51C-64D51A29567B}" type="datetimeFigureOut">
              <a:rPr lang="ru-RU" smtClean="0"/>
              <a:pPr/>
              <a:t>13.12.2023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67112595-8F25-428E-9710-41FE32646E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30BFC085-7627-450C-8341-466251331F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B1AFB-3B89-4BED-8CB9-18875E4C120C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069427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821D04F-167E-49F4-8DC8-4DD4FD5F2C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0D485235-8AA4-439C-A61C-5EC4697F035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BD917A1F-A5EC-4E5B-8A6B-0A8A2700FB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A6532-958F-4841-A51C-64D51A29567B}" type="datetimeFigureOut">
              <a:rPr lang="ru-RU" smtClean="0"/>
              <a:pPr/>
              <a:t>13.12.2023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FC9D61F0-80A4-4596-B741-DB1E7DDDE5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FD538922-CCF6-4EB0-BFD0-760B7E65A7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B1AFB-3B89-4BED-8CB9-18875E4C120C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129973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2132FF76-D911-4AAC-BD43-D775DAE0D01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EBC349E3-8B53-43E2-BA9B-1B929E5515B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ED9E94AD-238B-4296-9312-02F2EA0C87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A6532-958F-4841-A51C-64D51A29567B}" type="datetimeFigureOut">
              <a:rPr lang="ru-RU" smtClean="0"/>
              <a:pPr/>
              <a:t>13.12.2023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3681958F-E8F0-42D6-8A02-12827F371B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4B589F73-AE13-4E3E-9941-A253AD8B61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B1AFB-3B89-4BED-8CB9-18875E4C120C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856130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8BC0EEE-C169-4667-BD70-25001D4883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36A4567E-8A5D-4A8F-85C2-DF3894786A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BA4EECBC-9685-47F5-8E48-82DA415E21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A6532-958F-4841-A51C-64D51A29567B}" type="datetimeFigureOut">
              <a:rPr lang="ru-RU" smtClean="0"/>
              <a:pPr/>
              <a:t>13.12.2023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F394584C-193D-46F6-86D3-2761108C19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7CD5DB2A-EDED-4603-B563-5FC7C516B9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B1AFB-3B89-4BED-8CB9-18875E4C120C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892490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0CD0DF9-5C38-4A15-89BD-E4F208796E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70CD6F33-76E7-4225-B328-51D7D20C6F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A5F15089-41E9-4897-8A8A-0730F398DF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A6532-958F-4841-A51C-64D51A29567B}" type="datetimeFigureOut">
              <a:rPr lang="ru-RU" smtClean="0"/>
              <a:pPr/>
              <a:t>13.12.2023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0D3FB202-7062-4C9C-B1DA-87AFA0ADC2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D27F86B8-08D0-46F4-A096-CC23E050F0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B1AFB-3B89-4BED-8CB9-18875E4C120C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593282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B9BD7EB-112F-463B-B414-B3D6F17471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4B37C7A-C0D9-4A5F-B448-44077241CD9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C4E0871E-454F-444E-AB2F-ACE3E0C654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4B9A5FA1-D2F0-4EF6-BED4-AC2A05DCD2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A6532-958F-4841-A51C-64D51A29567B}" type="datetimeFigureOut">
              <a:rPr lang="ru-RU" smtClean="0"/>
              <a:pPr/>
              <a:t>13.12.2023</a:t>
            </a:fld>
            <a:endParaRPr lang="ru-RU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3B6BB442-D201-4C40-BF3A-4353CBAA8B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8DE55511-BDB4-403B-99F6-F29345AE26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B1AFB-3B89-4BED-8CB9-18875E4C120C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601653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020F6BE-008E-41D6-9440-40C91E8B93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DD737055-4D18-4C0C-AE72-0E603FFDC1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ED7CA66E-0A0B-42FA-8CF8-D8F724B93A0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40593D87-03EC-49CD-8815-A83C30B795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633ED86C-739D-4E6E-9823-C1A8FE62D84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7A65CEE5-822A-4B26-A622-9D5344A1DD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A6532-958F-4841-A51C-64D51A29567B}" type="datetimeFigureOut">
              <a:rPr lang="ru-RU" smtClean="0"/>
              <a:pPr/>
              <a:t>13.12.2023</a:t>
            </a:fld>
            <a:endParaRPr lang="ru-RU" dirty="0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93B28792-FDC9-4AB5-ACA4-E57B38A39B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17E14480-0E55-4F30-9FAB-D251B1018D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B1AFB-3B89-4BED-8CB9-18875E4C120C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898122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2A3EB8C-D9AE-45D2-95DA-01D3038894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4D7CDF68-89F6-43EA-BEB2-4F14DFEDC7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A6532-958F-4841-A51C-64D51A29567B}" type="datetimeFigureOut">
              <a:rPr lang="ru-RU" smtClean="0"/>
              <a:pPr/>
              <a:t>13.12.2023</a:t>
            </a:fld>
            <a:endParaRPr lang="ru-RU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8E754452-E8D5-49CC-85DC-CD8AA64724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A609D7E0-8C23-443F-A3AE-386EC9171F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B1AFB-3B89-4BED-8CB9-18875E4C120C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57065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AB1351A0-2188-4E90-A90B-E3EFC4798F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A6532-958F-4841-A51C-64D51A29567B}" type="datetimeFigureOut">
              <a:rPr lang="ru-RU" smtClean="0"/>
              <a:pPr/>
              <a:t>13.12.2023</a:t>
            </a:fld>
            <a:endParaRPr lang="ru-RU" dirty="0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BB299463-D9D9-4643-A2C3-2319AFF548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AF6B6FC6-27E6-4E47-A4E6-E64ABA9881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B1AFB-3B89-4BED-8CB9-18875E4C120C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411544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951977F-5A4F-42C8-8108-B27D8AD59F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45AC6E6E-958C-42FE-A9EF-1D72959FF9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EDBC38AB-F249-4942-9E06-2768D84C02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6D12E315-227E-4FE8-88BF-2CB481070B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A6532-958F-4841-A51C-64D51A29567B}" type="datetimeFigureOut">
              <a:rPr lang="ru-RU" smtClean="0"/>
              <a:pPr/>
              <a:t>13.12.2023</a:t>
            </a:fld>
            <a:endParaRPr lang="ru-RU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0B456878-FA65-4FAF-B402-0B71182862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176619F2-603C-4066-ACB1-AB73B06A25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B1AFB-3B89-4BED-8CB9-18875E4C120C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518986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671FC8B-5AE2-48D5-899C-1BEC66934E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7E3F7B66-3686-4B72-8BB1-0D50761E0BD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B118CAE0-2ADC-4263-BDCD-DC35D3B57E4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3AC75FD4-9C8A-42E4-81B6-580ECE7EF2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A6532-958F-4841-A51C-64D51A29567B}" type="datetimeFigureOut">
              <a:rPr lang="ru-RU" smtClean="0"/>
              <a:pPr/>
              <a:t>13.12.2023</a:t>
            </a:fld>
            <a:endParaRPr lang="ru-RU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44381D03-542A-45E0-AC9C-5D7380BF6B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63FFC264-2276-44B2-9D64-CE42B57DD6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B1AFB-3B89-4BED-8CB9-18875E4C120C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423847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896F8D1-41E8-4310-8289-C4F01B62C9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EEA1397F-C564-4EE4-9C15-3D011EE7B6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88726338-858A-4A26-9272-1E2900B507E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2A6532-958F-4841-A51C-64D51A29567B}" type="datetimeFigureOut">
              <a:rPr lang="ru-RU" smtClean="0"/>
              <a:pPr/>
              <a:t>13.12.2023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600A8854-AE9B-4918-B767-71E5F6AD5C9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A2073E77-FB7D-48B8-92EA-8DAFF70AD3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AB1AFB-3B89-4BED-8CB9-18875E4C120C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964292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microsoft.com/office/2007/relationships/hdphoto" Target="../media/hdphoto4.wdp"/><Relationship Id="rId3" Type="http://schemas.openxmlformats.org/officeDocument/2006/relationships/image" Target="../media/image1.png"/><Relationship Id="rId7" Type="http://schemas.openxmlformats.org/officeDocument/2006/relationships/image" Target="../media/image4.png"/><Relationship Id="rId12" Type="http://schemas.openxmlformats.org/officeDocument/2006/relationships/image" Target="../media/image7.png"/><Relationship Id="rId17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11" Type="http://schemas.microsoft.com/office/2007/relationships/hdphoto" Target="../media/hdphoto3.wdp"/><Relationship Id="rId5" Type="http://schemas.microsoft.com/office/2007/relationships/hdphoto" Target="../media/hdphoto1.wdp"/><Relationship Id="rId15" Type="http://schemas.openxmlformats.org/officeDocument/2006/relationships/image" Target="../media/image9.svg"/><Relationship Id="rId10" Type="http://schemas.openxmlformats.org/officeDocument/2006/relationships/image" Target="../media/image6.png"/><Relationship Id="rId4" Type="http://schemas.openxmlformats.org/officeDocument/2006/relationships/image" Target="../media/image2.png"/><Relationship Id="rId9" Type="http://schemas.openxmlformats.org/officeDocument/2006/relationships/image" Target="../media/image5.png"/><Relationship Id="rId14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svg"/><Relationship Id="rId13" Type="http://schemas.openxmlformats.org/officeDocument/2006/relationships/image" Target="../media/image35.png"/><Relationship Id="rId18" Type="http://schemas.openxmlformats.org/officeDocument/2006/relationships/image" Target="../media/image25.svg"/><Relationship Id="rId26" Type="http://schemas.openxmlformats.org/officeDocument/2006/relationships/image" Target="../media/image33.svg"/><Relationship Id="rId39" Type="http://schemas.openxmlformats.org/officeDocument/2006/relationships/image" Target="../media/image6.png"/><Relationship Id="rId3" Type="http://schemas.openxmlformats.org/officeDocument/2006/relationships/image" Target="../media/image2.png"/><Relationship Id="rId21" Type="http://schemas.openxmlformats.org/officeDocument/2006/relationships/image" Target="../media/image39.png"/><Relationship Id="rId34" Type="http://schemas.openxmlformats.org/officeDocument/2006/relationships/image" Target="../media/image41.svg"/><Relationship Id="rId42" Type="http://schemas.microsoft.com/office/2007/relationships/hdphoto" Target="../media/hdphoto4.wdp"/><Relationship Id="rId7" Type="http://schemas.openxmlformats.org/officeDocument/2006/relationships/image" Target="../media/image32.png"/><Relationship Id="rId12" Type="http://schemas.openxmlformats.org/officeDocument/2006/relationships/image" Target="../media/image19.svg"/><Relationship Id="rId17" Type="http://schemas.openxmlformats.org/officeDocument/2006/relationships/image" Target="../media/image37.png"/><Relationship Id="rId25" Type="http://schemas.openxmlformats.org/officeDocument/2006/relationships/image" Target="../media/image41.png"/><Relationship Id="rId33" Type="http://schemas.openxmlformats.org/officeDocument/2006/relationships/image" Target="../media/image45.png"/><Relationship Id="rId38" Type="http://schemas.openxmlformats.org/officeDocument/2006/relationships/image" Target="../media/image5.png"/><Relationship Id="rId2" Type="http://schemas.openxmlformats.org/officeDocument/2006/relationships/image" Target="../media/image1.png"/><Relationship Id="rId16" Type="http://schemas.openxmlformats.org/officeDocument/2006/relationships/image" Target="../media/image23.svg"/><Relationship Id="rId20" Type="http://schemas.openxmlformats.org/officeDocument/2006/relationships/image" Target="../media/image27.svg"/><Relationship Id="rId29" Type="http://schemas.openxmlformats.org/officeDocument/2006/relationships/image" Target="../media/image43.png"/><Relationship Id="rId41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svg"/><Relationship Id="rId11" Type="http://schemas.openxmlformats.org/officeDocument/2006/relationships/image" Target="../media/image34.png"/><Relationship Id="rId24" Type="http://schemas.openxmlformats.org/officeDocument/2006/relationships/image" Target="../media/image31.svg"/><Relationship Id="rId32" Type="http://schemas.openxmlformats.org/officeDocument/2006/relationships/image" Target="../media/image39.svg"/><Relationship Id="rId37" Type="http://schemas.microsoft.com/office/2007/relationships/hdphoto" Target="../media/hdphoto2.wdp"/><Relationship Id="rId40" Type="http://schemas.microsoft.com/office/2007/relationships/hdphoto" Target="../media/hdphoto3.wdp"/><Relationship Id="rId5" Type="http://schemas.openxmlformats.org/officeDocument/2006/relationships/image" Target="../media/image31.png"/><Relationship Id="rId15" Type="http://schemas.openxmlformats.org/officeDocument/2006/relationships/image" Target="../media/image36.png"/><Relationship Id="rId23" Type="http://schemas.openxmlformats.org/officeDocument/2006/relationships/image" Target="../media/image40.png"/><Relationship Id="rId28" Type="http://schemas.openxmlformats.org/officeDocument/2006/relationships/image" Target="../media/image35.svg"/><Relationship Id="rId36" Type="http://schemas.openxmlformats.org/officeDocument/2006/relationships/image" Target="../media/image4.png"/><Relationship Id="rId10" Type="http://schemas.openxmlformats.org/officeDocument/2006/relationships/image" Target="../media/image17.svg"/><Relationship Id="rId19" Type="http://schemas.openxmlformats.org/officeDocument/2006/relationships/image" Target="../media/image38.png"/><Relationship Id="rId31" Type="http://schemas.openxmlformats.org/officeDocument/2006/relationships/image" Target="../media/image44.png"/><Relationship Id="rId44" Type="http://schemas.openxmlformats.org/officeDocument/2006/relationships/image" Target="../media/image10.png"/><Relationship Id="rId4" Type="http://schemas.microsoft.com/office/2007/relationships/hdphoto" Target="../media/hdphoto1.wdp"/><Relationship Id="rId9" Type="http://schemas.openxmlformats.org/officeDocument/2006/relationships/image" Target="../media/image33.png"/><Relationship Id="rId14" Type="http://schemas.openxmlformats.org/officeDocument/2006/relationships/image" Target="../media/image21.svg"/><Relationship Id="rId22" Type="http://schemas.openxmlformats.org/officeDocument/2006/relationships/image" Target="../media/image29.svg"/><Relationship Id="rId27" Type="http://schemas.openxmlformats.org/officeDocument/2006/relationships/image" Target="../media/image42.png"/><Relationship Id="rId30" Type="http://schemas.openxmlformats.org/officeDocument/2006/relationships/image" Target="../media/image37.svg"/><Relationship Id="rId35" Type="http://schemas.openxmlformats.org/officeDocument/2006/relationships/image" Target="../media/image3.png"/><Relationship Id="rId43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gif"/><Relationship Id="rId13" Type="http://schemas.openxmlformats.org/officeDocument/2006/relationships/image" Target="../media/image5.png"/><Relationship Id="rId18" Type="http://schemas.openxmlformats.org/officeDocument/2006/relationships/image" Target="../media/image9.png"/><Relationship Id="rId3" Type="http://schemas.openxmlformats.org/officeDocument/2006/relationships/image" Target="../media/image46.png"/><Relationship Id="rId7" Type="http://schemas.openxmlformats.org/officeDocument/2006/relationships/image" Target="../media/image50.png"/><Relationship Id="rId12" Type="http://schemas.microsoft.com/office/2007/relationships/hdphoto" Target="../media/hdphoto2.wdp"/><Relationship Id="rId17" Type="http://schemas.microsoft.com/office/2007/relationships/hdphoto" Target="../media/hdphoto4.wdp"/><Relationship Id="rId2" Type="http://schemas.openxmlformats.org/officeDocument/2006/relationships/image" Target="../media/image1.png"/><Relationship Id="rId16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9.png"/><Relationship Id="rId11" Type="http://schemas.openxmlformats.org/officeDocument/2006/relationships/image" Target="../media/image4.png"/><Relationship Id="rId5" Type="http://schemas.openxmlformats.org/officeDocument/2006/relationships/image" Target="../media/image48.png"/><Relationship Id="rId15" Type="http://schemas.microsoft.com/office/2007/relationships/hdphoto" Target="../media/hdphoto3.wdp"/><Relationship Id="rId10" Type="http://schemas.openxmlformats.org/officeDocument/2006/relationships/image" Target="../media/image3.png"/><Relationship Id="rId19" Type="http://schemas.openxmlformats.org/officeDocument/2006/relationships/image" Target="../media/image10.png"/><Relationship Id="rId4" Type="http://schemas.openxmlformats.org/officeDocument/2006/relationships/image" Target="../media/image47.png"/><Relationship Id="rId9" Type="http://schemas.openxmlformats.org/officeDocument/2006/relationships/image" Target="../media/image52.png"/><Relationship Id="rId1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9.png"/><Relationship Id="rId3" Type="http://schemas.openxmlformats.org/officeDocument/2006/relationships/image" Target="../media/image2.png"/><Relationship Id="rId7" Type="http://schemas.microsoft.com/office/2007/relationships/hdphoto" Target="../media/hdphoto2.wdp"/><Relationship Id="rId12" Type="http://schemas.microsoft.com/office/2007/relationships/hdphoto" Target="../media/hdphoto4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7.png"/><Relationship Id="rId5" Type="http://schemas.openxmlformats.org/officeDocument/2006/relationships/image" Target="../media/image3.png"/><Relationship Id="rId10" Type="http://schemas.microsoft.com/office/2007/relationships/hdphoto" Target="../media/hdphoto3.wdp"/><Relationship Id="rId4" Type="http://schemas.microsoft.com/office/2007/relationships/hdphoto" Target="../media/hdphoto1.wdp"/><Relationship Id="rId9" Type="http://schemas.openxmlformats.org/officeDocument/2006/relationships/image" Target="../media/image6.png"/><Relationship Id="rId1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3.png"/><Relationship Id="rId12" Type="http://schemas.microsoft.com/office/2007/relationships/hdphoto" Target="../media/hdphoto3.wdp"/><Relationship Id="rId2" Type="http://schemas.openxmlformats.org/officeDocument/2006/relationships/image" Target="../media/image1.png"/><Relationship Id="rId16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ru.wikipedia.org/wiki/1991_%D0%B3%D0%BE%D0%B4" TargetMode="External"/><Relationship Id="rId11" Type="http://schemas.openxmlformats.org/officeDocument/2006/relationships/image" Target="../media/image6.png"/><Relationship Id="rId5" Type="http://schemas.openxmlformats.org/officeDocument/2006/relationships/hyperlink" Target="https://ru.wikipedia.org/wiki/%D0%9D%D0%B0%D1%81%D1%82%D0%BE%D0%BB%D1%8C%D0%BD%D0%B0%D1%8F_%D0%B8%D0%B3%D1%80%D0%B0" TargetMode="External"/><Relationship Id="rId15" Type="http://schemas.openxmlformats.org/officeDocument/2006/relationships/image" Target="../media/image9.png"/><Relationship Id="rId10" Type="http://schemas.openxmlformats.org/officeDocument/2006/relationships/image" Target="../media/image5.png"/><Relationship Id="rId4" Type="http://schemas.microsoft.com/office/2007/relationships/hdphoto" Target="../media/hdphoto1.wdp"/><Relationship Id="rId9" Type="http://schemas.microsoft.com/office/2007/relationships/hdphoto" Target="../media/hdphoto2.wdp"/><Relationship Id="rId14" Type="http://schemas.microsoft.com/office/2007/relationships/hdphoto" Target="../media/hdphoto4.wdp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9.png"/><Relationship Id="rId3" Type="http://schemas.openxmlformats.org/officeDocument/2006/relationships/image" Target="../media/image2.png"/><Relationship Id="rId7" Type="http://schemas.microsoft.com/office/2007/relationships/hdphoto" Target="../media/hdphoto2.wdp"/><Relationship Id="rId12" Type="http://schemas.microsoft.com/office/2007/relationships/hdphoto" Target="../media/hdphoto4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7.png"/><Relationship Id="rId5" Type="http://schemas.openxmlformats.org/officeDocument/2006/relationships/image" Target="../media/image3.png"/><Relationship Id="rId10" Type="http://schemas.microsoft.com/office/2007/relationships/hdphoto" Target="../media/hdphoto3.wdp"/><Relationship Id="rId4" Type="http://schemas.microsoft.com/office/2007/relationships/hdphoto" Target="../media/hdphoto1.wdp"/><Relationship Id="rId9" Type="http://schemas.openxmlformats.org/officeDocument/2006/relationships/image" Target="../media/image6.png"/><Relationship Id="rId1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9.png"/><Relationship Id="rId3" Type="http://schemas.openxmlformats.org/officeDocument/2006/relationships/image" Target="../media/image2.png"/><Relationship Id="rId7" Type="http://schemas.microsoft.com/office/2007/relationships/hdphoto" Target="../media/hdphoto2.wdp"/><Relationship Id="rId12" Type="http://schemas.microsoft.com/office/2007/relationships/hdphoto" Target="../media/hdphoto4.wdp"/><Relationship Id="rId17" Type="http://schemas.openxmlformats.org/officeDocument/2006/relationships/image" Target="../media/image13.png"/><Relationship Id="rId2" Type="http://schemas.openxmlformats.org/officeDocument/2006/relationships/image" Target="../media/image1.png"/><Relationship Id="rId16" Type="http://schemas.openxmlformats.org/officeDocument/2006/relationships/image" Target="../media/image1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7.png"/><Relationship Id="rId5" Type="http://schemas.openxmlformats.org/officeDocument/2006/relationships/image" Target="../media/image3.png"/><Relationship Id="rId15" Type="http://schemas.openxmlformats.org/officeDocument/2006/relationships/image" Target="../media/image11.jpeg"/><Relationship Id="rId10" Type="http://schemas.microsoft.com/office/2007/relationships/hdphoto" Target="../media/hdphoto3.wdp"/><Relationship Id="rId4" Type="http://schemas.microsoft.com/office/2007/relationships/hdphoto" Target="../media/hdphoto1.wdp"/><Relationship Id="rId9" Type="http://schemas.openxmlformats.org/officeDocument/2006/relationships/image" Target="../media/image6.png"/><Relationship Id="rId1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png"/><Relationship Id="rId4" Type="http://schemas.openxmlformats.org/officeDocument/2006/relationships/image" Target="../media/image2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1DE06020-5D60-4FE1-AC8C-DADCE298E5D4}"/>
              </a:ext>
            </a:extLst>
          </p:cNvPr>
          <p:cNvSpPr/>
          <p:nvPr/>
        </p:nvSpPr>
        <p:spPr>
          <a:xfrm>
            <a:off x="2175" y="0"/>
            <a:ext cx="12244202" cy="6892330"/>
          </a:xfrm>
          <a:prstGeom prst="rect">
            <a:avLst/>
          </a:prstGeom>
          <a:gradFill flip="none" rotWithShape="1">
            <a:gsLst>
              <a:gs pos="57000">
                <a:srgbClr val="F9F8F7"/>
              </a:gs>
              <a:gs pos="73000">
                <a:srgbClr val="FFFFFF"/>
              </a:gs>
              <a:gs pos="0">
                <a:srgbClr val="EEE5DA"/>
              </a:gs>
              <a:gs pos="34000">
                <a:srgbClr val="EDEAE7"/>
              </a:gs>
              <a:gs pos="98000">
                <a:srgbClr val="EEE5DA">
                  <a:shade val="100000"/>
                  <a:satMod val="115000"/>
                </a:srgbClr>
              </a:gs>
            </a:gsLst>
            <a:path path="circle">
              <a:fillToRect t="100000" r="100000"/>
            </a:path>
            <a:tileRect l="-100000" b="-100000"/>
          </a:gradFill>
          <a:ln>
            <a:solidFill>
              <a:srgbClr val="EEE5D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D864A67E-38EE-4B8A-8945-7B9C46E4C9C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 amt="35000"/>
          </a:blip>
          <a:stretch>
            <a:fillRect/>
          </a:stretch>
        </p:blipFill>
        <p:spPr>
          <a:xfrm>
            <a:off x="30451" y="5210042"/>
            <a:ext cx="12187650" cy="1670671"/>
          </a:xfrm>
          <a:prstGeom prst="rect">
            <a:avLst/>
          </a:prstGeom>
        </p:spPr>
      </p:pic>
      <p:sp>
        <p:nvSpPr>
          <p:cNvPr id="6" name="Заголовок 1">
            <a:extLst>
              <a:ext uri="{FF2B5EF4-FFF2-40B4-BE49-F238E27FC236}">
                <a16:creationId xmlns:a16="http://schemas.microsoft.com/office/drawing/2014/main" xmlns="" id="{9C44ABD6-161D-4232-AD3D-573E12118E4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19100" y="1886320"/>
            <a:ext cx="9956591" cy="1999880"/>
          </a:xfrm>
        </p:spPr>
        <p:txBody>
          <a:bodyPr>
            <a:noAutofit/>
          </a:bodyPr>
          <a:lstStyle/>
          <a:p>
            <a:pPr defTabSz="844083">
              <a:lnSpc>
                <a:spcPct val="80000"/>
              </a:lnSpc>
            </a:pPr>
            <a:r>
              <a:rPr lang="ru-RU" sz="2400" b="1" dirty="0" smtClean="0">
                <a:solidFill>
                  <a:srgbClr val="59101C"/>
                </a:solidFill>
                <a:latin typeface="Times New Roman" pitchFamily="18" charset="0"/>
                <a:ea typeface="Roboto Condensed" panose="02000000000000000000" pitchFamily="2" charset="0"/>
                <a:cs typeface="Times New Roman" pitchFamily="18" charset="0"/>
                <a:sym typeface="Helvetica Neue"/>
              </a:rPr>
              <a:t/>
            </a:r>
            <a:br>
              <a:rPr lang="ru-RU" sz="2400" b="1" dirty="0" smtClean="0">
                <a:solidFill>
                  <a:srgbClr val="59101C"/>
                </a:solidFill>
                <a:latin typeface="Times New Roman" pitchFamily="18" charset="0"/>
                <a:ea typeface="Roboto Condensed" panose="02000000000000000000" pitchFamily="2" charset="0"/>
                <a:cs typeface="Times New Roman" pitchFamily="18" charset="0"/>
                <a:sym typeface="Helvetica Neue"/>
              </a:rPr>
            </a:br>
            <a:r>
              <a:rPr lang="ru-RU" sz="2400" b="1" dirty="0" smtClean="0">
                <a:solidFill>
                  <a:srgbClr val="59101C"/>
                </a:solidFill>
                <a:latin typeface="Times New Roman" pitchFamily="18" charset="0"/>
                <a:ea typeface="Roboto Condensed" panose="02000000000000000000" pitchFamily="2" charset="0"/>
                <a:cs typeface="Times New Roman" pitchFamily="18" charset="0"/>
                <a:sym typeface="Helvetica Neue"/>
              </a:rPr>
              <a:t/>
            </a:r>
            <a:br>
              <a:rPr lang="ru-RU" sz="2400" b="1" dirty="0" smtClean="0">
                <a:solidFill>
                  <a:srgbClr val="59101C"/>
                </a:solidFill>
                <a:latin typeface="Times New Roman" pitchFamily="18" charset="0"/>
                <a:ea typeface="Roboto Condensed" panose="02000000000000000000" pitchFamily="2" charset="0"/>
                <a:cs typeface="Times New Roman" pitchFamily="18" charset="0"/>
                <a:sym typeface="Helvetica Neue"/>
              </a:rPr>
            </a:br>
            <a:r>
              <a:rPr lang="ru-RU" sz="3200" b="1" dirty="0" smtClean="0">
                <a:solidFill>
                  <a:srgbClr val="59101C"/>
                </a:solidFill>
                <a:latin typeface="Times New Roman" pitchFamily="18" charset="0"/>
                <a:ea typeface="Roboto Condensed" panose="02000000000000000000" pitchFamily="2" charset="0"/>
                <a:cs typeface="Times New Roman" pitchFamily="18" charset="0"/>
                <a:sym typeface="Helvetica Neue"/>
              </a:rPr>
              <a:t>Развивающая игра для детей старшего дошкольного возраста с ОВЗ.</a:t>
            </a:r>
            <a:br>
              <a:rPr lang="ru-RU" sz="3200" b="1" dirty="0" smtClean="0">
                <a:solidFill>
                  <a:srgbClr val="59101C"/>
                </a:solidFill>
                <a:latin typeface="Times New Roman" pitchFamily="18" charset="0"/>
                <a:ea typeface="Roboto Condensed" panose="02000000000000000000" pitchFamily="2" charset="0"/>
                <a:cs typeface="Times New Roman" pitchFamily="18" charset="0"/>
                <a:sym typeface="Helvetica Neue"/>
              </a:rPr>
            </a:br>
            <a:r>
              <a:rPr lang="ru-RU" sz="3200" b="1" dirty="0" smtClean="0">
                <a:solidFill>
                  <a:srgbClr val="59101C"/>
                </a:solidFill>
                <a:latin typeface="Times New Roman" pitchFamily="18" charset="0"/>
                <a:ea typeface="Roboto Condensed" panose="02000000000000000000" pitchFamily="2" charset="0"/>
                <a:cs typeface="Times New Roman" pitchFamily="18" charset="0"/>
                <a:sym typeface="Helvetica Neue"/>
              </a:rPr>
              <a:t>Путешествие по временам года</a:t>
            </a:r>
            <a:br>
              <a:rPr lang="ru-RU" sz="3200" b="1" dirty="0" smtClean="0">
                <a:solidFill>
                  <a:srgbClr val="59101C"/>
                </a:solidFill>
                <a:latin typeface="Times New Roman" pitchFamily="18" charset="0"/>
                <a:ea typeface="Roboto Condensed" panose="02000000000000000000" pitchFamily="2" charset="0"/>
                <a:cs typeface="Times New Roman" pitchFamily="18" charset="0"/>
                <a:sym typeface="Helvetica Neue"/>
              </a:rPr>
            </a:br>
            <a:r>
              <a:rPr lang="ru-RU" sz="3200" b="1" dirty="0" smtClean="0">
                <a:solidFill>
                  <a:srgbClr val="59101C"/>
                </a:solidFill>
                <a:latin typeface="Times New Roman" pitchFamily="18" charset="0"/>
                <a:ea typeface="Roboto Condensed" panose="02000000000000000000" pitchFamily="2" charset="0"/>
                <a:cs typeface="Times New Roman" pitchFamily="18" charset="0"/>
                <a:sym typeface="Helvetica Neue"/>
              </a:rPr>
              <a:t>через игру «КВАРТО»</a:t>
            </a:r>
            <a:endParaRPr lang="ru-RU" sz="3200" b="1" dirty="0">
              <a:solidFill>
                <a:srgbClr val="59101C"/>
              </a:solidFill>
              <a:latin typeface="Times New Roman" pitchFamily="18" charset="0"/>
              <a:ea typeface="Roboto Condensed" panose="02000000000000000000" pitchFamily="2" charset="0"/>
              <a:cs typeface="Times New Roman" pitchFamily="18" charset="0"/>
              <a:sym typeface="Helvetica Neue"/>
            </a:endParaRPr>
          </a:p>
        </p:txBody>
      </p:sp>
      <p:pic>
        <p:nvPicPr>
          <p:cNvPr id="7" name="object 5">
            <a:extLst>
              <a:ext uri="{FF2B5EF4-FFF2-40B4-BE49-F238E27FC236}">
                <a16:creationId xmlns:a16="http://schemas.microsoft.com/office/drawing/2014/main" xmlns="" id="{D0FE7E93-FA9D-4C74-9057-3D4292CE8FC9}"/>
              </a:ext>
            </a:extLst>
          </p:cNvPr>
          <p:cNvPicPr/>
          <p:nvPr/>
        </p:nvPicPr>
        <p:blipFill rotWithShape="1">
          <a:blip r:embed="rId4" cstate="print">
            <a:duotone>
              <a:prstClr val="black"/>
              <a:srgbClr val="EEE5DA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40000" contrast="-20000"/>
                    </a14:imgEffect>
                  </a14:imgLayer>
                </a14:imgProps>
              </a:ext>
            </a:extLst>
          </a:blip>
          <a:srcRect r="18405"/>
          <a:stretch/>
        </p:blipFill>
        <p:spPr>
          <a:xfrm>
            <a:off x="10672885" y="2216520"/>
            <a:ext cx="1514765" cy="2638296"/>
          </a:xfrm>
          <a:prstGeom prst="rect">
            <a:avLst/>
          </a:prstGeom>
        </p:spPr>
      </p:pic>
      <p:pic>
        <p:nvPicPr>
          <p:cNvPr id="8" name="Рисунок 7" descr="Изображение выглядит как логотип&#10;&#10;Автоматически созданное описание">
            <a:extLst>
              <a:ext uri="{FF2B5EF4-FFF2-40B4-BE49-F238E27FC236}">
                <a16:creationId xmlns:a16="http://schemas.microsoft.com/office/drawing/2014/main" xmlns="" id="{1B589ED8-F899-4C37-987F-57B6DFA99FC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0321" y="248857"/>
            <a:ext cx="1007085" cy="881109"/>
          </a:xfrm>
          <a:prstGeom prst="rect">
            <a:avLst/>
          </a:prstGeom>
        </p:spPr>
      </p:pic>
      <p:pic>
        <p:nvPicPr>
          <p:cNvPr id="9" name="Picture 3">
            <a:extLst>
              <a:ext uri="{FF2B5EF4-FFF2-40B4-BE49-F238E27FC236}">
                <a16:creationId xmlns:a16="http://schemas.microsoft.com/office/drawing/2014/main" xmlns="" id="{3F73D566-BF56-4081-956C-283C64D9DB4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duotone>
              <a:prstClr val="black"/>
              <a:srgbClr val="59111D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artisticPhotocopy/>
                    </a14:imgEffect>
                  </a14:imgLayer>
                </a14:imgProps>
              </a:ext>
            </a:extLst>
          </a:blip>
          <a:srcRect t="29783" b="37125"/>
          <a:stretch>
            <a:fillRect/>
          </a:stretch>
        </p:blipFill>
        <p:spPr>
          <a:xfrm>
            <a:off x="10375691" y="763452"/>
            <a:ext cx="1645790" cy="176999"/>
          </a:xfrm>
          <a:prstGeom prst="rect">
            <a:avLst/>
          </a:prstGeom>
        </p:spPr>
      </p:pic>
      <p:pic>
        <p:nvPicPr>
          <p:cNvPr id="10" name="Рисунок 9" descr="Изображение выглядит как текст, знак&#10;&#10;Автоматически созданное описание">
            <a:extLst>
              <a:ext uri="{FF2B5EF4-FFF2-40B4-BE49-F238E27FC236}">
                <a16:creationId xmlns:a16="http://schemas.microsoft.com/office/drawing/2014/main" xmlns="" id="{ADE93DBE-E3C6-486A-9700-DDB4BF5BD131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4252" y="365208"/>
            <a:ext cx="1741626" cy="562300"/>
          </a:xfrm>
          <a:prstGeom prst="rect">
            <a:avLst/>
          </a:prstGeom>
        </p:spPr>
      </p:pic>
      <p:pic>
        <p:nvPicPr>
          <p:cNvPr id="11" name="Рисунок 10" descr="Изображение выглядит как текст, коллекция картинок&#10;&#10;Автоматически созданное описание">
            <a:extLst>
              <a:ext uri="{FF2B5EF4-FFF2-40B4-BE49-F238E27FC236}">
                <a16:creationId xmlns:a16="http://schemas.microsoft.com/office/drawing/2014/main" xmlns="" id="{44104D2A-B5CF-4F75-A53B-852E2FF49DB2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duotone>
              <a:prstClr val="black"/>
              <a:srgbClr val="70141E">
                <a:tint val="45000"/>
                <a:satMod val="400000"/>
              </a:srgbClr>
            </a:duotone>
            <a:alphaModFix/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harpenSoften amount="100000"/>
                    </a14:imgEffect>
                    <a14:imgEffect>
                      <a14:colorTemperature colorTemp="11500"/>
                    </a14:imgEffect>
                    <a14:imgEffect>
                      <a14:saturation sat="400000"/>
                    </a14:imgEffect>
                    <a14:imgEffect>
                      <a14:brightnessContrast contras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31291"/>
          <a:stretch/>
        </p:blipFill>
        <p:spPr>
          <a:xfrm>
            <a:off x="10205266" y="183483"/>
            <a:ext cx="2041111" cy="603426"/>
          </a:xfrm>
          <a:prstGeom prst="rect">
            <a:avLst/>
          </a:prstGeom>
        </p:spPr>
      </p:pic>
      <p:pic>
        <p:nvPicPr>
          <p:cNvPr id="12" name="Рисунок 11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xmlns="" id="{B86E4D6E-E0D1-4CF1-BD4B-53600751567B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colorTemperature colorTemp="11200"/>
                    </a14:imgEffect>
                    <a14:imgEffect>
                      <a14:saturation sat="0"/>
                    </a14:imgEffect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3068" y="471343"/>
            <a:ext cx="2570548" cy="436136"/>
          </a:xfrm>
          <a:prstGeom prst="rect">
            <a:avLst/>
          </a:prstGeom>
        </p:spPr>
      </p:pic>
      <p:pic>
        <p:nvPicPr>
          <p:cNvPr id="3" name="Рисунок 2" descr="Маркер контур">
            <a:extLst>
              <a:ext uri="{FF2B5EF4-FFF2-40B4-BE49-F238E27FC236}">
                <a16:creationId xmlns:a16="http://schemas.microsoft.com/office/drawing/2014/main" xmlns="" id="{B7FCA236-5ED0-412A-A85F-79A55371B4F4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5"/>
              </a:ext>
            </a:extLst>
          </a:blip>
          <a:stretch>
            <a:fillRect/>
          </a:stretch>
        </p:blipFill>
        <p:spPr>
          <a:xfrm>
            <a:off x="598750" y="4643887"/>
            <a:ext cx="500384" cy="500384"/>
          </a:xfrm>
          <a:prstGeom prst="rect">
            <a:avLst/>
          </a:prstGeom>
        </p:spPr>
      </p:pic>
      <p:sp>
        <p:nvSpPr>
          <p:cNvPr id="16" name="Заголовок 1">
            <a:extLst>
              <a:ext uri="{FF2B5EF4-FFF2-40B4-BE49-F238E27FC236}">
                <a16:creationId xmlns:a16="http://schemas.microsoft.com/office/drawing/2014/main" xmlns="" id="{453C1E2F-B556-49AE-A3EA-632FE65DD79C}"/>
              </a:ext>
            </a:extLst>
          </p:cNvPr>
          <p:cNvSpPr txBox="1">
            <a:spLocks/>
          </p:cNvSpPr>
          <p:nvPr/>
        </p:nvSpPr>
        <p:spPr>
          <a:xfrm>
            <a:off x="7975600" y="5200758"/>
            <a:ext cx="4104559" cy="844619"/>
          </a:xfrm>
          <a:prstGeom prst="rect">
            <a:avLst/>
          </a:prstGeom>
        </p:spPr>
        <p:txBody>
          <a:bodyPr vert="horz" lIns="205740" tIns="34290" rIns="0" bIns="34290" rtlCol="0" anchor="b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 cap="all" baseline="0">
                <a:solidFill>
                  <a:schemeClr val="accent2"/>
                </a:solidFill>
                <a:latin typeface="+mn-lt"/>
                <a:ea typeface="+mj-ea"/>
                <a:cs typeface="+mj-cs"/>
              </a:defRPr>
            </a:lvl1pPr>
          </a:lstStyle>
          <a:p>
            <a:pPr defTabSz="844083">
              <a:lnSpc>
                <a:spcPct val="100000"/>
              </a:lnSpc>
            </a:pPr>
            <a:r>
              <a:rPr lang="ru-RU" sz="1600" dirty="0" smtClean="0">
                <a:solidFill>
                  <a:srgbClr val="59101C"/>
                </a:solidFill>
                <a:latin typeface="Times New Roman" pitchFamily="18" charset="0"/>
                <a:ea typeface="Roboto Condensed" panose="02000000000000000000" pitchFamily="2" charset="0"/>
                <a:cs typeface="Times New Roman" pitchFamily="18" charset="0"/>
                <a:sym typeface="Helvetica Neue"/>
              </a:rPr>
              <a:t>МАДОУ детский сад  № 583</a:t>
            </a:r>
          </a:p>
          <a:p>
            <a:pPr defTabSz="844083">
              <a:lnSpc>
                <a:spcPct val="100000"/>
              </a:lnSpc>
            </a:pPr>
            <a:r>
              <a:rPr lang="ru-RU" sz="1600" dirty="0" smtClean="0">
                <a:solidFill>
                  <a:srgbClr val="59101C"/>
                </a:solidFill>
                <a:latin typeface="Times New Roman" pitchFamily="18" charset="0"/>
                <a:ea typeface="Roboto Condensed" panose="02000000000000000000" pitchFamily="2" charset="0"/>
                <a:cs typeface="Times New Roman" pitchFamily="18" charset="0"/>
                <a:sym typeface="Helvetica Neue"/>
              </a:rPr>
              <a:t>Педагог-психолог, Сафарова О.В., 1КК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B60ED8F5-6F90-F5DB-2EC6-000988C80150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419" y="217206"/>
            <a:ext cx="3078020" cy="775675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xmlns="" id="{E54EDCCD-FDC1-EE34-EE7F-1E92D21F4FC4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058" y="214100"/>
            <a:ext cx="1267667" cy="990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4348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436586"/>
            <a:ext cx="4097699" cy="3425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97" y="-135"/>
            <a:ext cx="4040716" cy="34701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5031" y="14240"/>
            <a:ext cx="4073484" cy="34457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9290" y="3409257"/>
            <a:ext cx="4076847" cy="34668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4315905" y="1253479"/>
            <a:ext cx="3354188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Лес разделся, </a:t>
            </a: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Неба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просинь, </a:t>
            </a: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Это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время года - ... (Осень)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524500" y="596900"/>
            <a:ext cx="9371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Загадка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338121" y="886616"/>
            <a:ext cx="336068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Запорошила дорожки,</a:t>
            </a:r>
          </a:p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Разукрасила окошки.</a:t>
            </a:r>
          </a:p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Радость детям подарила</a:t>
            </a:r>
          </a:p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И на санках прокатила.</a:t>
            </a:r>
          </a:p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(Зима)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47800" y="517284"/>
            <a:ext cx="9371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Загадка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412979" y="4180002"/>
            <a:ext cx="328582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Рыхлый снег. 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солнце тает, </a:t>
            </a: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Ветерок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в ветвях играет, </a:t>
            </a: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Звонче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птичьи голоса. Значит,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К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нам пришла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… 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(Весна)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447800" y="3810670"/>
            <a:ext cx="9371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Загадка</a:t>
            </a:r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5548558" y="3810670"/>
            <a:ext cx="9371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Загадка</a:t>
            </a:r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4459892" y="4382068"/>
            <a:ext cx="3275641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Солнце печет, </a:t>
            </a: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Липа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цветет, </a:t>
            </a: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Рожь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поспевает, </a:t>
            </a: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Когда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это бывает? </a:t>
            </a: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Лето).</a:t>
            </a:r>
          </a:p>
        </p:txBody>
      </p:sp>
    </p:spTree>
    <p:extLst>
      <p:ext uri="{BB962C8B-B14F-4D97-AF65-F5344CB8AC3E}">
        <p14:creationId xmlns:p14="http://schemas.microsoft.com/office/powerpoint/2010/main" val="29003909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D864A67E-38EE-4B8A-8945-7B9C46E4C9C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0000"/>
          </a:blip>
          <a:stretch>
            <a:fillRect/>
          </a:stretch>
        </p:blipFill>
        <p:spPr>
          <a:xfrm>
            <a:off x="4350" y="5119517"/>
            <a:ext cx="12187650" cy="1738483"/>
          </a:xfrm>
          <a:prstGeom prst="rect">
            <a:avLst/>
          </a:prstGeom>
        </p:spPr>
      </p:pic>
      <p:pic>
        <p:nvPicPr>
          <p:cNvPr id="7" name="object 5">
            <a:extLst>
              <a:ext uri="{FF2B5EF4-FFF2-40B4-BE49-F238E27FC236}">
                <a16:creationId xmlns:a16="http://schemas.microsoft.com/office/drawing/2014/main" xmlns="" id="{D0FE7E93-FA9D-4C74-9057-3D4292CE8FC9}"/>
              </a:ext>
            </a:extLst>
          </p:cNvPr>
          <p:cNvPicPr/>
          <p:nvPr/>
        </p:nvPicPr>
        <p:blipFill rotWithShape="1">
          <a:blip r:embed="rId3" cstate="print">
            <a:duotone>
              <a:prstClr val="black"/>
              <a:srgbClr val="EEE5DA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-20000"/>
                    </a14:imgEffect>
                  </a14:imgLayer>
                </a14:imgProps>
              </a:ext>
            </a:extLst>
          </a:blip>
          <a:srcRect r="18405"/>
          <a:stretch/>
        </p:blipFill>
        <p:spPr>
          <a:xfrm>
            <a:off x="10458869" y="1738483"/>
            <a:ext cx="1728781" cy="3381034"/>
          </a:xfrm>
          <a:prstGeom prst="rect">
            <a:avLst/>
          </a:prstGeom>
        </p:spPr>
      </p:pic>
      <p:sp>
        <p:nvSpPr>
          <p:cNvPr id="14" name="Заголовок 1">
            <a:extLst>
              <a:ext uri="{FF2B5EF4-FFF2-40B4-BE49-F238E27FC236}">
                <a16:creationId xmlns:a16="http://schemas.microsoft.com/office/drawing/2014/main" xmlns="" id="{2A76E020-C2C6-49F2-BEC1-CD79664DF134}"/>
              </a:ext>
            </a:extLst>
          </p:cNvPr>
          <p:cNvSpPr txBox="1">
            <a:spLocks/>
          </p:cNvSpPr>
          <p:nvPr/>
        </p:nvSpPr>
        <p:spPr>
          <a:xfrm>
            <a:off x="476043" y="2179021"/>
            <a:ext cx="4964175" cy="888880"/>
          </a:xfrm>
          <a:prstGeom prst="rect">
            <a:avLst/>
          </a:prstGeom>
        </p:spPr>
        <p:txBody>
          <a:bodyPr vert="horz" lIns="205740" tIns="34290" rIns="0" bIns="34290" rtlCol="0" anchor="b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 cap="all" baseline="0">
                <a:solidFill>
                  <a:schemeClr val="accent2"/>
                </a:solidFill>
                <a:latin typeface="+mn-lt"/>
                <a:ea typeface="+mj-ea"/>
                <a:cs typeface="+mj-cs"/>
              </a:defRPr>
            </a:lvl1pPr>
          </a:lstStyle>
          <a:p>
            <a:pPr defTabSz="844083">
              <a:lnSpc>
                <a:spcPct val="100000"/>
              </a:lnSpc>
            </a:pPr>
            <a:r>
              <a:rPr lang="ru-RU" sz="1800" b="0" dirty="0">
                <a:solidFill>
                  <a:srgbClr val="59101C"/>
                </a:solidFill>
                <a:latin typeface="Roboto (Заголовки)"/>
                <a:ea typeface="Helvetica Neue"/>
                <a:cs typeface="Arial" panose="020B0604020202020204" pitchFamily="34" charset="0"/>
                <a:sym typeface="Helvetica Neue"/>
              </a:rPr>
              <a:t>Значки, которые позволят лаконично оформить слайд </a:t>
            </a:r>
          </a:p>
        </p:txBody>
      </p:sp>
      <p:sp>
        <p:nvSpPr>
          <p:cNvPr id="15" name="Заголовок 1">
            <a:extLst>
              <a:ext uri="{FF2B5EF4-FFF2-40B4-BE49-F238E27FC236}">
                <a16:creationId xmlns:a16="http://schemas.microsoft.com/office/drawing/2014/main" xmlns="" id="{E0ABAEAD-3082-4613-A391-F05B56109639}"/>
              </a:ext>
            </a:extLst>
          </p:cNvPr>
          <p:cNvSpPr txBox="1">
            <a:spLocks/>
          </p:cNvSpPr>
          <p:nvPr/>
        </p:nvSpPr>
        <p:spPr>
          <a:xfrm>
            <a:off x="440730" y="1184682"/>
            <a:ext cx="8528965" cy="888880"/>
          </a:xfrm>
          <a:prstGeom prst="rect">
            <a:avLst/>
          </a:prstGeom>
        </p:spPr>
        <p:txBody>
          <a:bodyPr vert="horz" lIns="205740" tIns="34290" rIns="0" bIns="34290" rtlCol="0" anchor="b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 cap="all" baseline="0">
                <a:solidFill>
                  <a:schemeClr val="accent2"/>
                </a:solidFill>
                <a:latin typeface="+mn-lt"/>
                <a:ea typeface="+mj-ea"/>
                <a:cs typeface="+mj-cs"/>
              </a:defRPr>
            </a:lvl1pPr>
          </a:lstStyle>
          <a:p>
            <a:pPr defTabSz="844083">
              <a:lnSpc>
                <a:spcPct val="100000"/>
              </a:lnSpc>
            </a:pPr>
            <a:r>
              <a:rPr lang="ru-RU" sz="2800" dirty="0">
                <a:solidFill>
                  <a:srgbClr val="59101C"/>
                </a:solidFill>
                <a:latin typeface="Roboto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br>
              <a:rPr lang="ru-RU" sz="2800" dirty="0">
                <a:solidFill>
                  <a:srgbClr val="59101C"/>
                </a:solidFill>
                <a:latin typeface="Roboto"/>
                <a:ea typeface="Helvetica Neue"/>
                <a:cs typeface="Arial" panose="020B0604020202020204" pitchFamily="34" charset="0"/>
                <a:sym typeface="Helvetica Neue"/>
              </a:rPr>
            </a:br>
            <a:r>
              <a:rPr lang="ru-RU" sz="3600" dirty="0">
                <a:solidFill>
                  <a:srgbClr val="59101C"/>
                </a:solidFill>
                <a:latin typeface="Roboto"/>
                <a:ea typeface="Calibri" panose="020F0502020204030204" pitchFamily="34" charset="0"/>
              </a:rPr>
              <a:t>Заголовок</a:t>
            </a:r>
            <a:endParaRPr lang="ru-RU" sz="4000" dirty="0">
              <a:solidFill>
                <a:srgbClr val="59101C"/>
              </a:solidFill>
              <a:latin typeface="Roboto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pic>
        <p:nvPicPr>
          <p:cNvPr id="17" name="Рисунок 16" descr="Сигнал будильника со сплошной заливкой">
            <a:extLst>
              <a:ext uri="{FF2B5EF4-FFF2-40B4-BE49-F238E27FC236}">
                <a16:creationId xmlns:a16="http://schemas.microsoft.com/office/drawing/2014/main" xmlns="" id="{A5438D40-8719-4FA9-8793-752BD6384CD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632237" y="4205117"/>
            <a:ext cx="914400" cy="914400"/>
          </a:xfrm>
          <a:prstGeom prst="rect">
            <a:avLst/>
          </a:prstGeom>
        </p:spPr>
      </p:pic>
      <p:pic>
        <p:nvPicPr>
          <p:cNvPr id="3" name="Рисунок 2" descr="Отлично контур">
            <a:extLst>
              <a:ext uri="{FF2B5EF4-FFF2-40B4-BE49-F238E27FC236}">
                <a16:creationId xmlns:a16="http://schemas.microsoft.com/office/drawing/2014/main" xmlns="" id="{90A96B35-3C33-4966-88B6-836FC48E893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1865380" y="4117804"/>
            <a:ext cx="914400" cy="914400"/>
          </a:xfrm>
          <a:prstGeom prst="rect">
            <a:avLst/>
          </a:prstGeom>
        </p:spPr>
      </p:pic>
      <p:pic>
        <p:nvPicPr>
          <p:cNvPr id="6" name="Рисунок 5" descr="Язык удаленного обучения контур">
            <a:extLst>
              <a:ext uri="{FF2B5EF4-FFF2-40B4-BE49-F238E27FC236}">
                <a16:creationId xmlns:a16="http://schemas.microsoft.com/office/drawing/2014/main" xmlns="" id="{3799153F-3481-4FD7-9177-C2257E635151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>
            <a:off x="4453031" y="4205117"/>
            <a:ext cx="914400" cy="914400"/>
          </a:xfrm>
          <a:prstGeom prst="rect">
            <a:avLst/>
          </a:prstGeom>
        </p:spPr>
      </p:pic>
      <p:pic>
        <p:nvPicPr>
          <p:cNvPr id="16" name="Рисунок 15" descr="Книги контур">
            <a:extLst>
              <a:ext uri="{FF2B5EF4-FFF2-40B4-BE49-F238E27FC236}">
                <a16:creationId xmlns:a16="http://schemas.microsoft.com/office/drawing/2014/main" xmlns="" id="{84D6E5D5-57C7-4943-9D86-35DC2092DA55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tretch>
            <a:fillRect/>
          </a:stretch>
        </p:blipFill>
        <p:spPr>
          <a:xfrm>
            <a:off x="3161530" y="4169144"/>
            <a:ext cx="914400" cy="914400"/>
          </a:xfrm>
          <a:prstGeom prst="rect">
            <a:avLst/>
          </a:prstGeom>
        </p:spPr>
      </p:pic>
      <p:pic>
        <p:nvPicPr>
          <p:cNvPr id="21" name="Рисунок 20" descr="Значок 1 контур">
            <a:extLst>
              <a:ext uri="{FF2B5EF4-FFF2-40B4-BE49-F238E27FC236}">
                <a16:creationId xmlns:a16="http://schemas.microsoft.com/office/drawing/2014/main" xmlns="" id="{2416FBCE-000D-4708-9C38-135A02AD6222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4"/>
              </a:ext>
            </a:extLst>
          </a:blip>
          <a:stretch>
            <a:fillRect/>
          </a:stretch>
        </p:blipFill>
        <p:spPr>
          <a:xfrm>
            <a:off x="6316834" y="1218819"/>
            <a:ext cx="604982" cy="604982"/>
          </a:xfrm>
          <a:prstGeom prst="rect">
            <a:avLst/>
          </a:prstGeom>
        </p:spPr>
      </p:pic>
      <p:pic>
        <p:nvPicPr>
          <p:cNvPr id="18" name="Рисунок 17" descr="Значок 10 контур">
            <a:extLst>
              <a:ext uri="{FF2B5EF4-FFF2-40B4-BE49-F238E27FC236}">
                <a16:creationId xmlns:a16="http://schemas.microsoft.com/office/drawing/2014/main" xmlns="" id="{C164EC3C-03C0-451F-A530-07FA0DA70388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6"/>
              </a:ext>
            </a:extLst>
          </a:blip>
          <a:stretch>
            <a:fillRect/>
          </a:stretch>
        </p:blipFill>
        <p:spPr>
          <a:xfrm>
            <a:off x="9219881" y="1919159"/>
            <a:ext cx="678666" cy="678666"/>
          </a:xfrm>
          <a:prstGeom prst="rect">
            <a:avLst/>
          </a:prstGeom>
        </p:spPr>
      </p:pic>
      <p:pic>
        <p:nvPicPr>
          <p:cNvPr id="22" name="Рисунок 21" descr="Значок контур">
            <a:extLst>
              <a:ext uri="{FF2B5EF4-FFF2-40B4-BE49-F238E27FC236}">
                <a16:creationId xmlns:a16="http://schemas.microsoft.com/office/drawing/2014/main" xmlns="" id="{0317C032-417B-4E2F-A353-404AD3097BFD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8"/>
              </a:ext>
            </a:extLst>
          </a:blip>
          <a:stretch>
            <a:fillRect/>
          </a:stretch>
        </p:blipFill>
        <p:spPr>
          <a:xfrm>
            <a:off x="7038282" y="1218819"/>
            <a:ext cx="604982" cy="604982"/>
          </a:xfrm>
          <a:prstGeom prst="rect">
            <a:avLst/>
          </a:prstGeom>
        </p:spPr>
      </p:pic>
      <p:pic>
        <p:nvPicPr>
          <p:cNvPr id="24" name="Рисунок 23" descr="Значок 3 контур">
            <a:extLst>
              <a:ext uri="{FF2B5EF4-FFF2-40B4-BE49-F238E27FC236}">
                <a16:creationId xmlns:a16="http://schemas.microsoft.com/office/drawing/2014/main" xmlns="" id="{C58D574F-DF8B-4D59-8817-03F6C67A6CFF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0"/>
              </a:ext>
            </a:extLst>
          </a:blip>
          <a:stretch>
            <a:fillRect/>
          </a:stretch>
        </p:blipFill>
        <p:spPr>
          <a:xfrm>
            <a:off x="7770491" y="1224872"/>
            <a:ext cx="604982" cy="604982"/>
          </a:xfrm>
          <a:prstGeom prst="rect">
            <a:avLst/>
          </a:prstGeom>
        </p:spPr>
      </p:pic>
      <p:pic>
        <p:nvPicPr>
          <p:cNvPr id="26" name="Рисунок 25" descr="Значок 4 контур">
            <a:extLst>
              <a:ext uri="{FF2B5EF4-FFF2-40B4-BE49-F238E27FC236}">
                <a16:creationId xmlns:a16="http://schemas.microsoft.com/office/drawing/2014/main" xmlns="" id="{7DC00E0A-0420-48BB-93E6-60B7C6FCEAB5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2"/>
              </a:ext>
            </a:extLst>
          </a:blip>
          <a:stretch>
            <a:fillRect/>
          </a:stretch>
        </p:blipFill>
        <p:spPr>
          <a:xfrm>
            <a:off x="8504595" y="1215755"/>
            <a:ext cx="656155" cy="656155"/>
          </a:xfrm>
          <a:prstGeom prst="rect">
            <a:avLst/>
          </a:prstGeom>
        </p:spPr>
      </p:pic>
      <p:pic>
        <p:nvPicPr>
          <p:cNvPr id="28" name="Рисунок 27" descr="Значок 5 контур">
            <a:extLst>
              <a:ext uri="{FF2B5EF4-FFF2-40B4-BE49-F238E27FC236}">
                <a16:creationId xmlns:a16="http://schemas.microsoft.com/office/drawing/2014/main" xmlns="" id="{D77A5DBF-E9C9-4468-8E1D-1C513F3A8D32}"/>
              </a:ext>
            </a:extLst>
          </p:cNvPr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4"/>
              </a:ext>
            </a:extLst>
          </a:blip>
          <a:stretch>
            <a:fillRect/>
          </a:stretch>
        </p:blipFill>
        <p:spPr>
          <a:xfrm>
            <a:off x="9211952" y="1224872"/>
            <a:ext cx="656155" cy="656155"/>
          </a:xfrm>
          <a:prstGeom prst="rect">
            <a:avLst/>
          </a:prstGeom>
        </p:spPr>
      </p:pic>
      <p:pic>
        <p:nvPicPr>
          <p:cNvPr id="30" name="Рисунок 29" descr="Значок 6 контур">
            <a:extLst>
              <a:ext uri="{FF2B5EF4-FFF2-40B4-BE49-F238E27FC236}">
                <a16:creationId xmlns:a16="http://schemas.microsoft.com/office/drawing/2014/main" xmlns="" id="{8629FCE6-4547-4611-9CFB-07028FAAC5FD}"/>
              </a:ext>
            </a:extLst>
          </p:cNvPr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6"/>
              </a:ext>
            </a:extLst>
          </a:blip>
          <a:stretch>
            <a:fillRect/>
          </a:stretch>
        </p:blipFill>
        <p:spPr>
          <a:xfrm>
            <a:off x="6369070" y="1948188"/>
            <a:ext cx="641699" cy="641699"/>
          </a:xfrm>
          <a:prstGeom prst="rect">
            <a:avLst/>
          </a:prstGeom>
        </p:spPr>
      </p:pic>
      <p:pic>
        <p:nvPicPr>
          <p:cNvPr id="32" name="Рисунок 31" descr="Значок 7 контур">
            <a:extLst>
              <a:ext uri="{FF2B5EF4-FFF2-40B4-BE49-F238E27FC236}">
                <a16:creationId xmlns:a16="http://schemas.microsoft.com/office/drawing/2014/main" xmlns="" id="{D357A189-2711-4AC2-98CA-99BBA50D7DE9}"/>
              </a:ext>
            </a:extLst>
          </p:cNvPr>
          <p:cNvPicPr>
            <a:picLocks noChangeAspect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8"/>
              </a:ext>
            </a:extLst>
          </a:blip>
          <a:stretch>
            <a:fillRect/>
          </a:stretch>
        </p:blipFill>
        <p:spPr>
          <a:xfrm>
            <a:off x="7047126" y="1911221"/>
            <a:ext cx="678666" cy="678666"/>
          </a:xfrm>
          <a:prstGeom prst="rect">
            <a:avLst/>
          </a:prstGeom>
        </p:spPr>
      </p:pic>
      <p:pic>
        <p:nvPicPr>
          <p:cNvPr id="34" name="Рисунок 33" descr="Значок 8 контур">
            <a:extLst>
              <a:ext uri="{FF2B5EF4-FFF2-40B4-BE49-F238E27FC236}">
                <a16:creationId xmlns:a16="http://schemas.microsoft.com/office/drawing/2014/main" xmlns="" id="{95D3FA20-143E-4450-8A5A-5F51F3D06B8C}"/>
              </a:ext>
            </a:extLst>
          </p:cNvPr>
          <p:cNvPicPr>
            <a:picLocks noChangeAspect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0"/>
              </a:ext>
            </a:extLst>
          </a:blip>
          <a:stretch>
            <a:fillRect/>
          </a:stretch>
        </p:blipFill>
        <p:spPr>
          <a:xfrm>
            <a:off x="7762150" y="1911220"/>
            <a:ext cx="678667" cy="678667"/>
          </a:xfrm>
          <a:prstGeom prst="rect">
            <a:avLst/>
          </a:prstGeom>
        </p:spPr>
      </p:pic>
      <p:pic>
        <p:nvPicPr>
          <p:cNvPr id="36" name="Рисунок 35" descr="Значок 9 контур">
            <a:extLst>
              <a:ext uri="{FF2B5EF4-FFF2-40B4-BE49-F238E27FC236}">
                <a16:creationId xmlns:a16="http://schemas.microsoft.com/office/drawing/2014/main" xmlns="" id="{DE76AE98-6E70-4502-BF63-1FB05C0AFDA7}"/>
              </a:ext>
            </a:extLst>
          </p:cNvPr>
          <p:cNvPicPr>
            <a:picLocks noChangeAspect="1"/>
          </p:cNvPicPr>
          <p:nvPr/>
        </p:nvPicPr>
        <p:blipFill>
          <a:blip r:embed="rId3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2"/>
              </a:ext>
            </a:extLst>
          </a:blip>
          <a:stretch>
            <a:fillRect/>
          </a:stretch>
        </p:blipFill>
        <p:spPr>
          <a:xfrm>
            <a:off x="8499943" y="1911220"/>
            <a:ext cx="678666" cy="678666"/>
          </a:xfrm>
          <a:prstGeom prst="rect">
            <a:avLst/>
          </a:prstGeom>
        </p:spPr>
      </p:pic>
      <p:pic>
        <p:nvPicPr>
          <p:cNvPr id="38" name="Рисунок 37" descr="Квадратная академическая шапочка контур">
            <a:extLst>
              <a:ext uri="{FF2B5EF4-FFF2-40B4-BE49-F238E27FC236}">
                <a16:creationId xmlns:a16="http://schemas.microsoft.com/office/drawing/2014/main" xmlns="" id="{30F3CD7C-4812-42C2-A6FD-7A75B0006904}"/>
              </a:ext>
            </a:extLst>
          </p:cNvPr>
          <p:cNvPicPr>
            <a:picLocks noChangeAspect="1"/>
          </p:cNvPicPr>
          <p:nvPr/>
        </p:nvPicPr>
        <p:blipFill>
          <a:blip r:embed="rId3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4"/>
              </a:ext>
            </a:extLst>
          </a:blip>
          <a:stretch>
            <a:fillRect/>
          </a:stretch>
        </p:blipFill>
        <p:spPr>
          <a:xfrm>
            <a:off x="5565104" y="4145992"/>
            <a:ext cx="914400" cy="914400"/>
          </a:xfrm>
          <a:prstGeom prst="rect">
            <a:avLst/>
          </a:prstGeom>
        </p:spPr>
      </p:pic>
      <p:pic>
        <p:nvPicPr>
          <p:cNvPr id="4" name="Рисунок 3" descr="Изображение выглядит как логотип&#10;&#10;Автоматически созданное описание">
            <a:extLst>
              <a:ext uri="{FF2B5EF4-FFF2-40B4-BE49-F238E27FC236}">
                <a16:creationId xmlns:a16="http://schemas.microsoft.com/office/drawing/2014/main" xmlns="" id="{23B260F6-B71C-CE82-0EC0-E81140C7AB40}"/>
              </a:ext>
            </a:extLst>
          </p:cNvPr>
          <p:cNvPicPr>
            <a:picLocks noChangeAspect="1"/>
          </p:cNvPicPr>
          <p:nvPr/>
        </p:nvPicPr>
        <p:blipFill>
          <a:blip r:embed="rId3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0321" y="248857"/>
            <a:ext cx="1007085" cy="881109"/>
          </a:xfrm>
          <a:prstGeom prst="rect">
            <a:avLst/>
          </a:prstGeom>
        </p:spPr>
      </p:pic>
      <p:pic>
        <p:nvPicPr>
          <p:cNvPr id="13" name="Picture 3">
            <a:extLst>
              <a:ext uri="{FF2B5EF4-FFF2-40B4-BE49-F238E27FC236}">
                <a16:creationId xmlns:a16="http://schemas.microsoft.com/office/drawing/2014/main" xmlns="" id="{B1C3AD1E-B273-51C7-F825-17D4070F31DB}"/>
              </a:ext>
            </a:extLst>
          </p:cNvPr>
          <p:cNvPicPr>
            <a:picLocks noChangeAspect="1"/>
          </p:cNvPicPr>
          <p:nvPr/>
        </p:nvPicPr>
        <p:blipFill>
          <a:blip r:embed="rId36" cstate="print">
            <a:duotone>
              <a:prstClr val="black"/>
              <a:srgbClr val="59111D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37">
                    <a14:imgEffect>
                      <a14:artisticPhotocopy/>
                    </a14:imgEffect>
                  </a14:imgLayer>
                </a14:imgProps>
              </a:ext>
            </a:extLst>
          </a:blip>
          <a:srcRect t="29783" b="37125"/>
          <a:stretch>
            <a:fillRect/>
          </a:stretch>
        </p:blipFill>
        <p:spPr>
          <a:xfrm>
            <a:off x="10375691" y="763452"/>
            <a:ext cx="1645790" cy="176999"/>
          </a:xfrm>
          <a:prstGeom prst="rect">
            <a:avLst/>
          </a:prstGeom>
        </p:spPr>
      </p:pic>
      <p:pic>
        <p:nvPicPr>
          <p:cNvPr id="19" name="Рисунок 18" descr="Изображение выглядит как текст, знак&#10;&#10;Автоматически созданное описание">
            <a:extLst>
              <a:ext uri="{FF2B5EF4-FFF2-40B4-BE49-F238E27FC236}">
                <a16:creationId xmlns:a16="http://schemas.microsoft.com/office/drawing/2014/main" xmlns="" id="{1208D7BC-C533-1FBD-928A-06D3975D6466}"/>
              </a:ext>
            </a:extLst>
          </p:cNvPr>
          <p:cNvPicPr>
            <a:picLocks noChangeAspect="1"/>
          </p:cNvPicPr>
          <p:nvPr/>
        </p:nvPicPr>
        <p:blipFill>
          <a:blip r:embed="rId3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4252" y="365208"/>
            <a:ext cx="1741626" cy="562300"/>
          </a:xfrm>
          <a:prstGeom prst="rect">
            <a:avLst/>
          </a:prstGeom>
        </p:spPr>
      </p:pic>
      <p:pic>
        <p:nvPicPr>
          <p:cNvPr id="20" name="Рисунок 19" descr="Изображение выглядит как текст, коллекция картинок&#10;&#10;Автоматически созданное описание">
            <a:extLst>
              <a:ext uri="{FF2B5EF4-FFF2-40B4-BE49-F238E27FC236}">
                <a16:creationId xmlns:a16="http://schemas.microsoft.com/office/drawing/2014/main" xmlns="" id="{07E75BD5-A19D-2778-4067-00EFD2C17D4D}"/>
              </a:ext>
            </a:extLst>
          </p:cNvPr>
          <p:cNvPicPr>
            <a:picLocks noChangeAspect="1"/>
          </p:cNvPicPr>
          <p:nvPr/>
        </p:nvPicPr>
        <p:blipFill rotWithShape="1">
          <a:blip r:embed="rId39" cstate="print">
            <a:duotone>
              <a:prstClr val="black"/>
              <a:srgbClr val="70141E">
                <a:tint val="45000"/>
                <a:satMod val="400000"/>
              </a:srgbClr>
            </a:duotone>
            <a:alphaModFix/>
            <a:extLst>
              <a:ext uri="{BEBA8EAE-BF5A-486C-A8C5-ECC9F3942E4B}">
                <a14:imgProps xmlns:a14="http://schemas.microsoft.com/office/drawing/2010/main">
                  <a14:imgLayer r:embed="rId40">
                    <a14:imgEffect>
                      <a14:sharpenSoften amount="100000"/>
                    </a14:imgEffect>
                    <a14:imgEffect>
                      <a14:colorTemperature colorTemp="11500"/>
                    </a14:imgEffect>
                    <a14:imgEffect>
                      <a14:saturation sat="400000"/>
                    </a14:imgEffect>
                    <a14:imgEffect>
                      <a14:brightnessContrast contras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31291"/>
          <a:stretch/>
        </p:blipFill>
        <p:spPr>
          <a:xfrm>
            <a:off x="10205266" y="183483"/>
            <a:ext cx="2041111" cy="603426"/>
          </a:xfrm>
          <a:prstGeom prst="rect">
            <a:avLst/>
          </a:prstGeom>
        </p:spPr>
      </p:pic>
      <p:pic>
        <p:nvPicPr>
          <p:cNvPr id="23" name="Рисунок 22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xmlns="" id="{567990FD-97C2-EB31-C53D-8D44D7FEBB93}"/>
              </a:ext>
            </a:extLst>
          </p:cNvPr>
          <p:cNvPicPr>
            <a:picLocks noChangeAspect="1"/>
          </p:cNvPicPr>
          <p:nvPr/>
        </p:nvPicPr>
        <p:blipFill>
          <a:blip r:embed="rId41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2">
                    <a14:imgEffect>
                      <a14:colorTemperature colorTemp="11200"/>
                    </a14:imgEffect>
                    <a14:imgEffect>
                      <a14:saturation sat="0"/>
                    </a14:imgEffect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3068" y="471343"/>
            <a:ext cx="2570548" cy="436136"/>
          </a:xfrm>
          <a:prstGeom prst="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xmlns="" id="{7FBE49A9-A53D-4E35-FA7D-20D9B44C0C73}"/>
              </a:ext>
            </a:extLst>
          </p:cNvPr>
          <p:cNvPicPr>
            <a:picLocks noChangeAspect="1"/>
          </p:cNvPicPr>
          <p:nvPr/>
        </p:nvPicPr>
        <p:blipFill>
          <a:blip r:embed="rId4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419" y="217206"/>
            <a:ext cx="3078020" cy="775675"/>
          </a:xfrm>
          <a:prstGeom prst="rect">
            <a:avLst/>
          </a:prstGeom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xmlns="" id="{D98F93CB-DBC5-D565-C81B-A06AADBABD9D}"/>
              </a:ext>
            </a:extLst>
          </p:cNvPr>
          <p:cNvPicPr>
            <a:picLocks noChangeAspect="1"/>
          </p:cNvPicPr>
          <p:nvPr/>
        </p:nvPicPr>
        <p:blipFill>
          <a:blip r:embed="rId4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058" y="214100"/>
            <a:ext cx="1267667" cy="990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6365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D864A67E-38EE-4B8A-8945-7B9C46E4C9C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alphaModFix amt="50000"/>
          </a:blip>
          <a:srcRect b="12798"/>
          <a:stretch/>
        </p:blipFill>
        <p:spPr>
          <a:xfrm>
            <a:off x="0" y="5715443"/>
            <a:ext cx="12187650" cy="1142557"/>
          </a:xfrm>
          <a:prstGeom prst="rect">
            <a:avLst/>
          </a:prstGeom>
        </p:spPr>
      </p:pic>
      <p:sp>
        <p:nvSpPr>
          <p:cNvPr id="15" name="Заголовок 1">
            <a:extLst>
              <a:ext uri="{FF2B5EF4-FFF2-40B4-BE49-F238E27FC236}">
                <a16:creationId xmlns:a16="http://schemas.microsoft.com/office/drawing/2014/main" xmlns="" id="{E0ABAEAD-3082-4613-A391-F05B56109639}"/>
              </a:ext>
            </a:extLst>
          </p:cNvPr>
          <p:cNvSpPr txBox="1">
            <a:spLocks/>
          </p:cNvSpPr>
          <p:nvPr/>
        </p:nvSpPr>
        <p:spPr>
          <a:xfrm>
            <a:off x="341948" y="1129966"/>
            <a:ext cx="8357953" cy="1305223"/>
          </a:xfrm>
          <a:prstGeom prst="rect">
            <a:avLst/>
          </a:prstGeom>
        </p:spPr>
        <p:txBody>
          <a:bodyPr vert="horz" lIns="205740" tIns="34290" rIns="0" bIns="34290" rtlCol="0" anchor="b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 cap="all" baseline="0">
                <a:solidFill>
                  <a:schemeClr val="accent2"/>
                </a:solidFill>
                <a:latin typeface="+mn-lt"/>
                <a:ea typeface="+mj-ea"/>
                <a:cs typeface="+mj-cs"/>
              </a:defRPr>
            </a:lvl1pPr>
          </a:lstStyle>
          <a:p>
            <a:pPr defTabSz="844083">
              <a:lnSpc>
                <a:spcPct val="100000"/>
              </a:lnSpc>
            </a:pPr>
            <a:r>
              <a:rPr lang="ru-RU" sz="2000" dirty="0">
                <a:solidFill>
                  <a:srgbClr val="59101C"/>
                </a:solidFill>
                <a:latin typeface="Roboto"/>
                <a:ea typeface="Helvetica Neue"/>
                <a:cs typeface="Arial" panose="020B0604020202020204" pitchFamily="34" charset="0"/>
                <a:sym typeface="Helvetica Neue"/>
              </a:rPr>
              <a:t>Центр непрерывного повышения профессионального мастерства педагогических работников </a:t>
            </a:r>
          </a:p>
          <a:p>
            <a:pPr defTabSz="844083">
              <a:lnSpc>
                <a:spcPct val="100000"/>
              </a:lnSpc>
            </a:pPr>
            <a:r>
              <a:rPr lang="ru-RU" sz="2000" dirty="0">
                <a:solidFill>
                  <a:srgbClr val="59101C"/>
                </a:solidFill>
                <a:latin typeface="Roboto"/>
                <a:ea typeface="Helvetica Neue"/>
                <a:cs typeface="Arial" panose="020B0604020202020204" pitchFamily="34" charset="0"/>
                <a:sym typeface="Helvetica Neue"/>
              </a:rPr>
              <a:t>«Учитель будущего»</a:t>
            </a:r>
            <a:endParaRPr lang="ru-RU" sz="3200" dirty="0">
              <a:solidFill>
                <a:srgbClr val="59101C"/>
              </a:solidFill>
              <a:latin typeface="Roboto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pic>
        <p:nvPicPr>
          <p:cNvPr id="27" name="Picture 3">
            <a:extLst>
              <a:ext uri="{FF2B5EF4-FFF2-40B4-BE49-F238E27FC236}">
                <a16:creationId xmlns:a16="http://schemas.microsoft.com/office/drawing/2014/main" xmlns="" id="{22CC76F1-8F06-4FF0-B62A-9B55B7CBE8EF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rcRect t="4559" b="4799"/>
          <a:stretch>
            <a:fillRect/>
          </a:stretch>
        </p:blipFill>
        <p:spPr>
          <a:xfrm>
            <a:off x="3589488" y="3536101"/>
            <a:ext cx="1440000" cy="1305223"/>
          </a:xfrm>
          <a:prstGeom prst="rect">
            <a:avLst/>
          </a:prstGeom>
        </p:spPr>
      </p:pic>
      <p:pic>
        <p:nvPicPr>
          <p:cNvPr id="31" name="Picture 2">
            <a:extLst>
              <a:ext uri="{FF2B5EF4-FFF2-40B4-BE49-F238E27FC236}">
                <a16:creationId xmlns:a16="http://schemas.microsoft.com/office/drawing/2014/main" xmlns="" id="{7727902B-E584-4B2A-948D-151E9C7F284F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rcRect l="13531" t="23189" r="12190" b="14578"/>
          <a:stretch>
            <a:fillRect/>
          </a:stretch>
        </p:blipFill>
        <p:spPr>
          <a:xfrm>
            <a:off x="208465" y="2471087"/>
            <a:ext cx="2350834" cy="2978733"/>
          </a:xfrm>
          <a:prstGeom prst="rect">
            <a:avLst/>
          </a:prstGeom>
        </p:spPr>
      </p:pic>
      <p:pic>
        <p:nvPicPr>
          <p:cNvPr id="35" name="Picture 11">
            <a:extLst>
              <a:ext uri="{FF2B5EF4-FFF2-40B4-BE49-F238E27FC236}">
                <a16:creationId xmlns:a16="http://schemas.microsoft.com/office/drawing/2014/main" xmlns="" id="{53F0F543-ECE5-4A67-A170-C5EC8E08A51E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>
            <a:off x="6096000" y="3429000"/>
            <a:ext cx="1439207" cy="1439207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xmlns="" id="{C04C0B94-3754-4BDA-9D80-A904696FE88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duotone>
              <a:prstClr val="black"/>
              <a:srgbClr val="5B0F1D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2640086" y="3785610"/>
            <a:ext cx="905164" cy="905164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xmlns="" id="{A8DDA04F-7E6B-4259-97C3-AC6448F4FE3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biLevel thresh="25000"/>
          </a:blip>
          <a:stretch>
            <a:fillRect/>
          </a:stretch>
        </p:blipFill>
        <p:spPr>
          <a:xfrm>
            <a:off x="5124147" y="3857192"/>
            <a:ext cx="833582" cy="833582"/>
          </a:xfrm>
          <a:prstGeom prst="rect">
            <a:avLst/>
          </a:prstGeom>
        </p:spPr>
      </p:pic>
      <p:sp>
        <p:nvSpPr>
          <p:cNvPr id="16" name="Заголовок 1">
            <a:extLst>
              <a:ext uri="{FF2B5EF4-FFF2-40B4-BE49-F238E27FC236}">
                <a16:creationId xmlns:a16="http://schemas.microsoft.com/office/drawing/2014/main" xmlns="" id="{3AE803E2-CEC6-4BDF-880E-D8F65C76E565}"/>
              </a:ext>
            </a:extLst>
          </p:cNvPr>
          <p:cNvSpPr txBox="1">
            <a:spLocks/>
          </p:cNvSpPr>
          <p:nvPr/>
        </p:nvSpPr>
        <p:spPr>
          <a:xfrm>
            <a:off x="35134" y="5115557"/>
            <a:ext cx="11984172" cy="888880"/>
          </a:xfrm>
          <a:prstGeom prst="rect">
            <a:avLst/>
          </a:prstGeom>
        </p:spPr>
        <p:txBody>
          <a:bodyPr vert="horz" lIns="205740" tIns="34290" rIns="0" bIns="34290" rtlCol="0" anchor="b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 cap="all" baseline="0">
                <a:solidFill>
                  <a:schemeClr val="accent2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 defTabSz="844083">
              <a:lnSpc>
                <a:spcPct val="100000"/>
              </a:lnSpc>
            </a:pPr>
            <a:r>
              <a:rPr lang="ru-RU" sz="2000" dirty="0">
                <a:solidFill>
                  <a:srgbClr val="59101C"/>
                </a:solidFill>
                <a:latin typeface="Roboto"/>
                <a:ea typeface="Helvetica Neue"/>
                <a:cs typeface="Arial" panose="020B0604020202020204" pitchFamily="34" charset="0"/>
                <a:sym typeface="Helvetica Neue"/>
              </a:rPr>
              <a:t>В свердловской области более 70 тыс. педагогов. </a:t>
            </a:r>
          </a:p>
          <a:p>
            <a:pPr algn="ctr" defTabSz="844083">
              <a:lnSpc>
                <a:spcPct val="100000"/>
              </a:lnSpc>
            </a:pPr>
            <a:r>
              <a:rPr lang="ru-RU" sz="2000" dirty="0">
                <a:solidFill>
                  <a:srgbClr val="59101C"/>
                </a:solidFill>
                <a:latin typeface="Roboto"/>
                <a:ea typeface="Helvetica Neue"/>
                <a:cs typeface="Arial" panose="020B0604020202020204" pitchFamily="34" charset="0"/>
                <a:sym typeface="Helvetica Neue"/>
              </a:rPr>
              <a:t>Хотите быть В контакте? Присоединяйтесь! 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xmlns="" id="{117B6012-4C77-CF59-5AFB-03F6164293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4269" y="3401324"/>
            <a:ext cx="144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xmlns="" id="{3D0ECCBF-1887-0B2B-9154-A9B8C293708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94268" y="4036103"/>
            <a:ext cx="2509241" cy="632340"/>
          </a:xfrm>
          <a:prstGeom prst="rect">
            <a:avLst/>
          </a:prstGeom>
        </p:spPr>
      </p:pic>
      <p:pic>
        <p:nvPicPr>
          <p:cNvPr id="2" name="Рисунок 1" descr="Изображение выглядит как логотип&#10;&#10;Автоматически созданное описание">
            <a:extLst>
              <a:ext uri="{FF2B5EF4-FFF2-40B4-BE49-F238E27FC236}">
                <a16:creationId xmlns:a16="http://schemas.microsoft.com/office/drawing/2014/main" xmlns="" id="{8C14D9FB-A961-1F0D-129F-BC807D1D3BCC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0321" y="248857"/>
            <a:ext cx="1007085" cy="881109"/>
          </a:xfrm>
          <a:prstGeom prst="rect">
            <a:avLst/>
          </a:prstGeom>
        </p:spPr>
      </p:pic>
      <p:pic>
        <p:nvPicPr>
          <p:cNvPr id="3" name="Picture 3">
            <a:extLst>
              <a:ext uri="{FF2B5EF4-FFF2-40B4-BE49-F238E27FC236}">
                <a16:creationId xmlns:a16="http://schemas.microsoft.com/office/drawing/2014/main" xmlns="" id="{D8204E8D-3315-D8D9-84CB-3E2192D7955B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duotone>
              <a:prstClr val="black"/>
              <a:srgbClr val="59111D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artisticPhotocopy/>
                    </a14:imgEffect>
                  </a14:imgLayer>
                </a14:imgProps>
              </a:ext>
            </a:extLst>
          </a:blip>
          <a:srcRect t="29783" b="37125"/>
          <a:stretch>
            <a:fillRect/>
          </a:stretch>
        </p:blipFill>
        <p:spPr>
          <a:xfrm>
            <a:off x="10375691" y="763452"/>
            <a:ext cx="1645790" cy="176999"/>
          </a:xfrm>
          <a:prstGeom prst="rect">
            <a:avLst/>
          </a:prstGeom>
        </p:spPr>
      </p:pic>
      <p:pic>
        <p:nvPicPr>
          <p:cNvPr id="4" name="Рисунок 3" descr="Изображение выглядит как текст, знак&#10;&#10;Автоматически созданное описание">
            <a:extLst>
              <a:ext uri="{FF2B5EF4-FFF2-40B4-BE49-F238E27FC236}">
                <a16:creationId xmlns:a16="http://schemas.microsoft.com/office/drawing/2014/main" xmlns="" id="{39C80A7E-4038-AE07-66B4-A5CF7282171A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4252" y="365208"/>
            <a:ext cx="1741626" cy="562300"/>
          </a:xfrm>
          <a:prstGeom prst="rect">
            <a:avLst/>
          </a:prstGeom>
        </p:spPr>
      </p:pic>
      <p:pic>
        <p:nvPicPr>
          <p:cNvPr id="6" name="Рисунок 5" descr="Изображение выглядит как текст, коллекция картинок&#10;&#10;Автоматически созданное описание">
            <a:extLst>
              <a:ext uri="{FF2B5EF4-FFF2-40B4-BE49-F238E27FC236}">
                <a16:creationId xmlns:a16="http://schemas.microsoft.com/office/drawing/2014/main" xmlns="" id="{0FB64273-29DE-0FD5-B498-2CB2E2E8943E}"/>
              </a:ext>
            </a:extLst>
          </p:cNvPr>
          <p:cNvPicPr>
            <a:picLocks noChangeAspect="1"/>
          </p:cNvPicPr>
          <p:nvPr/>
        </p:nvPicPr>
        <p:blipFill rotWithShape="1">
          <a:blip r:embed="rId14" cstate="print">
            <a:duotone>
              <a:prstClr val="black"/>
              <a:srgbClr val="70141E">
                <a:tint val="45000"/>
                <a:satMod val="400000"/>
              </a:srgbClr>
            </a:duotone>
            <a:alphaModFix/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sharpenSoften amount="100000"/>
                    </a14:imgEffect>
                    <a14:imgEffect>
                      <a14:colorTemperature colorTemp="11500"/>
                    </a14:imgEffect>
                    <a14:imgEffect>
                      <a14:saturation sat="400000"/>
                    </a14:imgEffect>
                    <a14:imgEffect>
                      <a14:brightnessContrast contras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31291"/>
          <a:stretch/>
        </p:blipFill>
        <p:spPr>
          <a:xfrm>
            <a:off x="10205266" y="183483"/>
            <a:ext cx="2041111" cy="603426"/>
          </a:xfrm>
          <a:prstGeom prst="rect">
            <a:avLst/>
          </a:prstGeom>
        </p:spPr>
      </p:pic>
      <p:pic>
        <p:nvPicPr>
          <p:cNvPr id="7" name="Рисунок 6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xmlns="" id="{0F526C17-D7AF-873A-C931-823152B52362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colorTemperature colorTemp="11200"/>
                    </a14:imgEffect>
                    <a14:imgEffect>
                      <a14:saturation sat="0"/>
                    </a14:imgEffect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3068" y="471343"/>
            <a:ext cx="2570548" cy="436136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CD8283D7-02CB-F822-682A-CE59DC80E7D5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419" y="217206"/>
            <a:ext cx="3078020" cy="775675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39305392-191B-2667-943D-CDC721E9D476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058" y="214100"/>
            <a:ext cx="1267667" cy="990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6676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D864A67E-38EE-4B8A-8945-7B9C46E4C9C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0000"/>
          </a:blip>
          <a:stretch>
            <a:fillRect/>
          </a:stretch>
        </p:blipFill>
        <p:spPr>
          <a:xfrm>
            <a:off x="0" y="5118897"/>
            <a:ext cx="12192000" cy="1739103"/>
          </a:xfrm>
          <a:prstGeom prst="rect">
            <a:avLst/>
          </a:prstGeom>
        </p:spPr>
      </p:pic>
      <p:pic>
        <p:nvPicPr>
          <p:cNvPr id="7" name="object 5">
            <a:extLst>
              <a:ext uri="{FF2B5EF4-FFF2-40B4-BE49-F238E27FC236}">
                <a16:creationId xmlns:a16="http://schemas.microsoft.com/office/drawing/2014/main" xmlns="" id="{D0FE7E93-FA9D-4C74-9057-3D4292CE8FC9}"/>
              </a:ext>
            </a:extLst>
          </p:cNvPr>
          <p:cNvPicPr/>
          <p:nvPr/>
        </p:nvPicPr>
        <p:blipFill rotWithShape="1">
          <a:blip r:embed="rId3" cstate="print">
            <a:duotone>
              <a:prstClr val="black"/>
              <a:srgbClr val="EEE5DA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-20000"/>
                    </a14:imgEffect>
                  </a14:imgLayer>
                </a14:imgProps>
              </a:ext>
            </a:extLst>
          </a:blip>
          <a:srcRect r="18405"/>
          <a:stretch/>
        </p:blipFill>
        <p:spPr>
          <a:xfrm>
            <a:off x="10458869" y="1738483"/>
            <a:ext cx="1728781" cy="3381034"/>
          </a:xfrm>
          <a:prstGeom prst="rect">
            <a:avLst/>
          </a:prstGeom>
        </p:spPr>
      </p:pic>
      <p:sp>
        <p:nvSpPr>
          <p:cNvPr id="14" name="Заголовок 1">
            <a:extLst>
              <a:ext uri="{FF2B5EF4-FFF2-40B4-BE49-F238E27FC236}">
                <a16:creationId xmlns:a16="http://schemas.microsoft.com/office/drawing/2014/main" xmlns="" id="{2A76E020-C2C6-49F2-BEC1-CD79664DF134}"/>
              </a:ext>
            </a:extLst>
          </p:cNvPr>
          <p:cNvSpPr txBox="1">
            <a:spLocks/>
          </p:cNvSpPr>
          <p:nvPr/>
        </p:nvSpPr>
        <p:spPr>
          <a:xfrm>
            <a:off x="184710" y="1594751"/>
            <a:ext cx="10197811" cy="3967849"/>
          </a:xfrm>
          <a:prstGeom prst="rect">
            <a:avLst/>
          </a:prstGeom>
        </p:spPr>
        <p:txBody>
          <a:bodyPr vert="horz" lIns="205740" tIns="34290" rIns="0" bIns="34290" rtlCol="0" anchor="b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 cap="all" baseline="0">
                <a:solidFill>
                  <a:schemeClr val="accent2"/>
                </a:solidFill>
                <a:latin typeface="+mn-lt"/>
                <a:ea typeface="+mj-ea"/>
                <a:cs typeface="+mj-cs"/>
              </a:defRPr>
            </a:lvl1pPr>
          </a:lstStyle>
          <a:p>
            <a:pPr indent="355600" algn="just"/>
            <a:r>
              <a:rPr lang="ru-RU" sz="16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Для детей </a:t>
            </a:r>
            <a:r>
              <a:rPr lang="ru-RU" sz="16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 ограниченными возможностями здоровья </a:t>
            </a:r>
            <a:r>
              <a:rPr lang="ru-RU" sz="16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требуется создание </a:t>
            </a:r>
            <a:r>
              <a:rPr lang="ru-RU" sz="16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необходимых условий для их полноценного </a:t>
            </a:r>
            <a:r>
              <a:rPr lang="ru-RU" sz="16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развития</a:t>
            </a:r>
            <a:r>
              <a:rPr lang="ru-RU" sz="16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indent="355600" algn="just"/>
            <a:r>
              <a:rPr lang="ru-RU" sz="16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 данной категории детей нарушена познавательная деятельность, сенсорное развитие значительно отстаёт по срокам формирования и проходит чрезвычайно неравномерно. Замедленность, </a:t>
            </a:r>
            <a:r>
              <a:rPr lang="ru-RU" sz="1600" b="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недифференцированность</a:t>
            </a:r>
            <a:r>
              <a:rPr lang="ru-RU" sz="16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узость объёма восприятия, нарушения аналитико – синтетической деятельности, специфические недостатки памяти затрудняют его знакомство с окружающим миром. Все мыслительные операции (анализ, синтез, сравнение, обобщение, абстракция) недостаточно сформированы. Отличительной чертой мышления является </a:t>
            </a:r>
            <a:r>
              <a:rPr lang="ru-RU" sz="1600" b="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некритичность</a:t>
            </a:r>
            <a:r>
              <a:rPr lang="ru-RU" sz="16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невозможность самостоятельно оценить свою работу</a:t>
            </a:r>
            <a:r>
              <a:rPr lang="ru-RU" sz="16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16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Большое место в процессе обучения и воспитания отводится играм и упражнениям, благодаря которым у дошкольников пробуждаются мотивы и потребности в учебе, совершенствуются психические процессы, лежащие в основе познавательной деятельности – все это повышает эффективность учебного процесса.</a:t>
            </a:r>
          </a:p>
          <a:p>
            <a:pPr indent="355600" algn="just"/>
            <a:r>
              <a:rPr lang="ru-RU" sz="16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Настольная игра «Кварто» Это переносной тренажер для логики и внимательности. Чтобы стать победителем в этой игре, ребенку придется анализировать постоянно меняющуюся ситуацию и быстро реагировать на неё. </a:t>
            </a:r>
          </a:p>
        </p:txBody>
      </p:sp>
      <p:sp>
        <p:nvSpPr>
          <p:cNvPr id="15" name="Заголовок 1">
            <a:extLst>
              <a:ext uri="{FF2B5EF4-FFF2-40B4-BE49-F238E27FC236}">
                <a16:creationId xmlns:a16="http://schemas.microsoft.com/office/drawing/2014/main" xmlns="" id="{E0ABAEAD-3082-4613-A391-F05B56109639}"/>
              </a:ext>
            </a:extLst>
          </p:cNvPr>
          <p:cNvSpPr txBox="1">
            <a:spLocks/>
          </p:cNvSpPr>
          <p:nvPr/>
        </p:nvSpPr>
        <p:spPr>
          <a:xfrm>
            <a:off x="682030" y="1120849"/>
            <a:ext cx="8528965" cy="473902"/>
          </a:xfrm>
          <a:prstGeom prst="rect">
            <a:avLst/>
          </a:prstGeom>
        </p:spPr>
        <p:txBody>
          <a:bodyPr vert="horz" lIns="205740" tIns="34290" rIns="0" bIns="34290" rtlCol="0" anchor="b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 cap="all" baseline="0">
                <a:solidFill>
                  <a:schemeClr val="accent2"/>
                </a:solidFill>
                <a:latin typeface="+mn-lt"/>
                <a:ea typeface="+mj-ea"/>
                <a:cs typeface="+mj-cs"/>
              </a:defRPr>
            </a:lvl1pPr>
          </a:lstStyle>
          <a:p>
            <a:pPr defTabSz="844083">
              <a:lnSpc>
                <a:spcPct val="100000"/>
              </a:lnSpc>
            </a:pPr>
            <a:r>
              <a:rPr lang="ru-RU" sz="2800" dirty="0">
                <a:solidFill>
                  <a:srgbClr val="59101C"/>
                </a:solidFill>
                <a:latin typeface="Roboto"/>
                <a:ea typeface="Helvetica Neue"/>
                <a:cs typeface="Arial" panose="020B0604020202020204" pitchFamily="34" charset="0"/>
                <a:sym typeface="Helvetica Neue"/>
              </a:rPr>
              <a:t>Актуальность</a:t>
            </a:r>
            <a:endParaRPr lang="ru-RU" sz="4000" dirty="0">
              <a:solidFill>
                <a:srgbClr val="59101C"/>
              </a:solidFill>
              <a:latin typeface="Roboto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pic>
        <p:nvPicPr>
          <p:cNvPr id="3" name="Рисунок 2" descr="Изображение выглядит как логотип&#10;&#10;Автоматически созданное описание">
            <a:extLst>
              <a:ext uri="{FF2B5EF4-FFF2-40B4-BE49-F238E27FC236}">
                <a16:creationId xmlns:a16="http://schemas.microsoft.com/office/drawing/2014/main" xmlns="" id="{A19FFEA6-4F3E-8B92-62C0-A8AB0A316DA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0321" y="248857"/>
            <a:ext cx="1007085" cy="88110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1FD4E1AB-CF80-B075-83F1-E7EA3DF6453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duotone>
              <a:prstClr val="black"/>
              <a:srgbClr val="59111D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Photocopy/>
                    </a14:imgEffect>
                  </a14:imgLayer>
                </a14:imgProps>
              </a:ext>
            </a:extLst>
          </a:blip>
          <a:srcRect t="29783" b="37125"/>
          <a:stretch>
            <a:fillRect/>
          </a:stretch>
        </p:blipFill>
        <p:spPr>
          <a:xfrm>
            <a:off x="10375691" y="763452"/>
            <a:ext cx="1645790" cy="176999"/>
          </a:xfrm>
          <a:prstGeom prst="rect">
            <a:avLst/>
          </a:prstGeom>
        </p:spPr>
      </p:pic>
      <p:pic>
        <p:nvPicPr>
          <p:cNvPr id="6" name="Рисунок 5" descr="Изображение выглядит как текст, знак&#10;&#10;Автоматически созданное описание">
            <a:extLst>
              <a:ext uri="{FF2B5EF4-FFF2-40B4-BE49-F238E27FC236}">
                <a16:creationId xmlns:a16="http://schemas.microsoft.com/office/drawing/2014/main" xmlns="" id="{2E19638D-A739-ACEA-EBF6-2B35C731654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4252" y="365208"/>
            <a:ext cx="1741626" cy="562300"/>
          </a:xfrm>
          <a:prstGeom prst="rect">
            <a:avLst/>
          </a:prstGeom>
        </p:spPr>
      </p:pic>
      <p:pic>
        <p:nvPicPr>
          <p:cNvPr id="13" name="Рисунок 12" descr="Изображение выглядит как текст, коллекция картинок&#10;&#10;Автоматически созданное описание">
            <a:extLst>
              <a:ext uri="{FF2B5EF4-FFF2-40B4-BE49-F238E27FC236}">
                <a16:creationId xmlns:a16="http://schemas.microsoft.com/office/drawing/2014/main" xmlns="" id="{23E82047-6ECE-C659-CC47-7607BD7DF0CC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duotone>
              <a:prstClr val="black"/>
              <a:srgbClr val="70141E">
                <a:tint val="45000"/>
                <a:satMod val="400000"/>
              </a:srgbClr>
            </a:duotone>
            <a:alphaModFix/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100000"/>
                    </a14:imgEffect>
                    <a14:imgEffect>
                      <a14:colorTemperature colorTemp="11500"/>
                    </a14:imgEffect>
                    <a14:imgEffect>
                      <a14:saturation sat="400000"/>
                    </a14:imgEffect>
                    <a14:imgEffect>
                      <a14:brightnessContrast contras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31291"/>
          <a:stretch/>
        </p:blipFill>
        <p:spPr>
          <a:xfrm>
            <a:off x="10205266" y="183483"/>
            <a:ext cx="2041111" cy="603426"/>
          </a:xfrm>
          <a:prstGeom prst="rect">
            <a:avLst/>
          </a:prstGeom>
        </p:spPr>
      </p:pic>
      <p:pic>
        <p:nvPicPr>
          <p:cNvPr id="16" name="Рисунок 15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xmlns="" id="{A213CFD6-2774-B916-C651-57A33B9231F5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colorTemperature colorTemp="11200"/>
                    </a14:imgEffect>
                    <a14:imgEffect>
                      <a14:saturation sat="0"/>
                    </a14:imgEffect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3068" y="471343"/>
            <a:ext cx="2570548" cy="436136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xmlns="" id="{682CD4BF-5659-DC99-2FA1-726B2D463791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419" y="217206"/>
            <a:ext cx="3078020" cy="775675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63BBA2AF-1EB1-005A-A073-D14C22318B46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058" y="214100"/>
            <a:ext cx="1267667" cy="990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3728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D864A67E-38EE-4B8A-8945-7B9C46E4C9C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0000"/>
          </a:blip>
          <a:stretch>
            <a:fillRect/>
          </a:stretch>
        </p:blipFill>
        <p:spPr>
          <a:xfrm>
            <a:off x="0" y="5118897"/>
            <a:ext cx="12192000" cy="1739103"/>
          </a:xfrm>
          <a:prstGeom prst="rect">
            <a:avLst/>
          </a:prstGeom>
        </p:spPr>
      </p:pic>
      <p:pic>
        <p:nvPicPr>
          <p:cNvPr id="7" name="object 5">
            <a:extLst>
              <a:ext uri="{FF2B5EF4-FFF2-40B4-BE49-F238E27FC236}">
                <a16:creationId xmlns:a16="http://schemas.microsoft.com/office/drawing/2014/main" xmlns="" id="{D0FE7E93-FA9D-4C74-9057-3D4292CE8FC9}"/>
              </a:ext>
            </a:extLst>
          </p:cNvPr>
          <p:cNvPicPr/>
          <p:nvPr/>
        </p:nvPicPr>
        <p:blipFill rotWithShape="1">
          <a:blip r:embed="rId3" cstate="print">
            <a:duotone>
              <a:prstClr val="black"/>
              <a:srgbClr val="EEE5DA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-20000"/>
                    </a14:imgEffect>
                  </a14:imgLayer>
                </a14:imgProps>
              </a:ext>
            </a:extLst>
          </a:blip>
          <a:srcRect r="18405"/>
          <a:stretch/>
        </p:blipFill>
        <p:spPr>
          <a:xfrm>
            <a:off x="10458869" y="1738483"/>
            <a:ext cx="1728781" cy="3381034"/>
          </a:xfrm>
          <a:prstGeom prst="rect">
            <a:avLst/>
          </a:prstGeom>
        </p:spPr>
      </p:pic>
      <p:sp>
        <p:nvSpPr>
          <p:cNvPr id="14" name="Заголовок 1">
            <a:extLst>
              <a:ext uri="{FF2B5EF4-FFF2-40B4-BE49-F238E27FC236}">
                <a16:creationId xmlns:a16="http://schemas.microsoft.com/office/drawing/2014/main" xmlns="" id="{2A76E020-C2C6-49F2-BEC1-CD79664DF134}"/>
              </a:ext>
            </a:extLst>
          </p:cNvPr>
          <p:cNvSpPr txBox="1">
            <a:spLocks/>
          </p:cNvSpPr>
          <p:nvPr/>
        </p:nvSpPr>
        <p:spPr>
          <a:xfrm>
            <a:off x="272640" y="1295400"/>
            <a:ext cx="10369959" cy="4864099"/>
          </a:xfrm>
          <a:prstGeom prst="rect">
            <a:avLst/>
          </a:prstGeom>
        </p:spPr>
        <p:txBody>
          <a:bodyPr vert="horz" lIns="205740" tIns="34290" rIns="0" bIns="34290" rtlCol="0" anchor="b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 cap="all" baseline="0">
                <a:solidFill>
                  <a:schemeClr val="accent2"/>
                </a:solidFill>
                <a:latin typeface="+mn-lt"/>
                <a:ea typeface="+mj-ea"/>
                <a:cs typeface="+mj-cs"/>
              </a:defRPr>
            </a:lvl1pPr>
          </a:lstStyle>
          <a:p>
            <a:pPr indent="355600" algn="just"/>
            <a:r>
              <a:rPr lang="ru-RU" sz="165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Создание игры «путешествие по временам года» для детей старшего дошкольного возраста с ОВЗ послужила </a:t>
            </a:r>
            <a:r>
              <a:rPr lang="ru-RU" sz="1650" b="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Quarto</a:t>
            </a:r>
            <a:r>
              <a:rPr lang="ru-RU" sz="165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—</a:t>
            </a:r>
            <a:r>
              <a:rPr lang="ru-RU" sz="165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5" tooltip="Настольная игра"/>
              </a:rPr>
              <a:t>настольная игра</a:t>
            </a:r>
            <a:r>
              <a:rPr lang="ru-RU" sz="165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для двух игроков, придуманная швейцарцем /французом </a:t>
            </a:r>
            <a:r>
              <a:rPr lang="ru-RU" sz="1650" b="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Блезом</a:t>
            </a:r>
            <a:r>
              <a:rPr lang="ru-RU" sz="165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Мюллером. Игра была выпущена компанией </a:t>
            </a:r>
            <a:r>
              <a:rPr lang="ru-RU" sz="1650" b="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Gigamic</a:t>
            </a:r>
            <a:r>
              <a:rPr lang="ru-RU" sz="165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в </a:t>
            </a:r>
            <a:r>
              <a:rPr lang="ru-RU" sz="1650" b="0" u="sng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6" tooltip="1991 год"/>
              </a:rPr>
              <a:t>1991 году</a:t>
            </a:r>
            <a:r>
              <a:rPr lang="ru-RU" sz="1650" b="0" u="sng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indent="355600" algn="just"/>
            <a:r>
              <a:rPr lang="ru-RU" sz="165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игру «КВАРТО» были модернизованы задания на тему: «Времена </a:t>
            </a:r>
            <a:r>
              <a:rPr lang="ru-RU" sz="1650" b="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гоДа</a:t>
            </a:r>
            <a:r>
              <a:rPr lang="ru-RU" sz="165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», КОТОРЫЕ СЛУЖАТ РАЗВИВАЮЩИМ </a:t>
            </a:r>
            <a:r>
              <a:rPr lang="ru-RU" sz="1650" b="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ТРЕНАЖеРОМ</a:t>
            </a:r>
            <a:r>
              <a:rPr lang="ru-RU" sz="165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Дети </a:t>
            </a:r>
            <a:r>
              <a:rPr lang="ru-RU" sz="165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 ОВЗ, через постоянную тренировку в игре сопровождающуюся выполнением различных заданий, учатся логически мыслить, быть внимательным. Данная форма занятий направленна на формирование и развитие ВПФ, мелкой моторики, </a:t>
            </a:r>
            <a:r>
              <a:rPr lang="ru-RU" sz="1650" b="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эмпатии</a:t>
            </a:r>
            <a:r>
              <a:rPr lang="ru-RU" sz="165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базовых эмоций, ребенок учится работать в </a:t>
            </a:r>
            <a:r>
              <a:rPr lang="ru-RU" sz="165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паре. Для </a:t>
            </a:r>
            <a:r>
              <a:rPr lang="ru-RU" sz="165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детей такой набор станет хорошим способом получить полезные навыки в игровой форме и при этом </a:t>
            </a:r>
            <a:r>
              <a:rPr lang="ru-RU" sz="165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развиваться.</a:t>
            </a:r>
          </a:p>
          <a:p>
            <a:pPr indent="355600" algn="just"/>
            <a:r>
              <a:rPr lang="ru-RU" sz="2800" dirty="0">
                <a:solidFill>
                  <a:srgbClr val="59101C"/>
                </a:solidFill>
                <a:latin typeface="Times New Roman" pitchFamily="18" charset="0"/>
                <a:ea typeface="Helvetica Neue"/>
                <a:cs typeface="Times New Roman" pitchFamily="18" charset="0"/>
              </a:rPr>
              <a:t>Цель: </a:t>
            </a:r>
            <a:r>
              <a:rPr lang="ru-RU" sz="165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подготовка детей старшего дошкольного возраста с ОВЗ к школе посредством ИНТЕГРИРОВАНИЯ РАЗВИВАЮЩИХ ЗАДАНИЙ </a:t>
            </a:r>
            <a:r>
              <a:rPr lang="ru-RU" sz="165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«О времени года» </a:t>
            </a:r>
            <a:r>
              <a:rPr lang="ru-RU" sz="165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165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игру </a:t>
            </a:r>
            <a:r>
              <a:rPr lang="ru-RU" sz="165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«КВАРТО».</a:t>
            </a:r>
          </a:p>
          <a:p>
            <a:pPr indent="355600" algn="just"/>
            <a:r>
              <a:rPr lang="ru-RU" sz="2800" dirty="0">
                <a:solidFill>
                  <a:srgbClr val="59101C"/>
                </a:solidFill>
                <a:latin typeface="Times New Roman" pitchFamily="18" charset="0"/>
                <a:ea typeface="Helvetica Neue"/>
                <a:cs typeface="Times New Roman" pitchFamily="18" charset="0"/>
              </a:rPr>
              <a:t>Задачи: </a:t>
            </a:r>
          </a:p>
          <a:p>
            <a:pPr indent="177800" algn="just"/>
            <a:r>
              <a:rPr lang="ru-RU" sz="165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sym typeface="Helvetica Neue"/>
              </a:rPr>
              <a:t>1.Формирование умений организации деятельности и сотрудничества в малых группах.</a:t>
            </a:r>
          </a:p>
          <a:p>
            <a:pPr indent="177800" algn="just"/>
            <a:r>
              <a:rPr lang="ru-RU" sz="165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sym typeface="Helvetica Neue"/>
              </a:rPr>
              <a:t>2.Формирование пространственных представлений.</a:t>
            </a:r>
          </a:p>
          <a:p>
            <a:pPr indent="177800" algn="just"/>
            <a:r>
              <a:rPr lang="ru-RU" sz="165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3.Развитие </a:t>
            </a:r>
            <a:r>
              <a:rPr lang="ru-RU" sz="165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познавательных действий и интереса у детей, памяти и внимания.</a:t>
            </a:r>
          </a:p>
          <a:p>
            <a:pPr indent="177800" algn="just"/>
            <a:endParaRPr lang="ru-RU" sz="1650" b="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Изображение выглядит как логотип&#10;&#10;Автоматически созданное описание">
            <a:extLst>
              <a:ext uri="{FF2B5EF4-FFF2-40B4-BE49-F238E27FC236}">
                <a16:creationId xmlns:a16="http://schemas.microsoft.com/office/drawing/2014/main" xmlns="" id="{A19FFEA6-4F3E-8B92-62C0-A8AB0A316DA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0321" y="248857"/>
            <a:ext cx="1007085" cy="88110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1FD4E1AB-CF80-B075-83F1-E7EA3DF6453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duotone>
              <a:prstClr val="black"/>
              <a:srgbClr val="59111D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artisticPhotocopy/>
                    </a14:imgEffect>
                  </a14:imgLayer>
                </a14:imgProps>
              </a:ext>
            </a:extLst>
          </a:blip>
          <a:srcRect t="29783" b="37125"/>
          <a:stretch>
            <a:fillRect/>
          </a:stretch>
        </p:blipFill>
        <p:spPr>
          <a:xfrm>
            <a:off x="10375691" y="763452"/>
            <a:ext cx="1645790" cy="176999"/>
          </a:xfrm>
          <a:prstGeom prst="rect">
            <a:avLst/>
          </a:prstGeom>
        </p:spPr>
      </p:pic>
      <p:pic>
        <p:nvPicPr>
          <p:cNvPr id="6" name="Рисунок 5" descr="Изображение выглядит как текст, знак&#10;&#10;Автоматически созданное описание">
            <a:extLst>
              <a:ext uri="{FF2B5EF4-FFF2-40B4-BE49-F238E27FC236}">
                <a16:creationId xmlns:a16="http://schemas.microsoft.com/office/drawing/2014/main" xmlns="" id="{2E19638D-A739-ACEA-EBF6-2B35C731654F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4252" y="365208"/>
            <a:ext cx="1741626" cy="562300"/>
          </a:xfrm>
          <a:prstGeom prst="rect">
            <a:avLst/>
          </a:prstGeom>
        </p:spPr>
      </p:pic>
      <p:pic>
        <p:nvPicPr>
          <p:cNvPr id="13" name="Рисунок 12" descr="Изображение выглядит как текст, коллекция картинок&#10;&#10;Автоматически созданное описание">
            <a:extLst>
              <a:ext uri="{FF2B5EF4-FFF2-40B4-BE49-F238E27FC236}">
                <a16:creationId xmlns:a16="http://schemas.microsoft.com/office/drawing/2014/main" xmlns="" id="{23E82047-6ECE-C659-CC47-7607BD7DF0CC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duotone>
              <a:prstClr val="black"/>
              <a:srgbClr val="70141E">
                <a:tint val="45000"/>
                <a:satMod val="400000"/>
              </a:srgbClr>
            </a:duotone>
            <a:alphaModFix/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harpenSoften amount="100000"/>
                    </a14:imgEffect>
                    <a14:imgEffect>
                      <a14:colorTemperature colorTemp="11500"/>
                    </a14:imgEffect>
                    <a14:imgEffect>
                      <a14:saturation sat="400000"/>
                    </a14:imgEffect>
                    <a14:imgEffect>
                      <a14:brightnessContrast contras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31291"/>
          <a:stretch/>
        </p:blipFill>
        <p:spPr>
          <a:xfrm>
            <a:off x="10205266" y="183483"/>
            <a:ext cx="2041111" cy="603426"/>
          </a:xfrm>
          <a:prstGeom prst="rect">
            <a:avLst/>
          </a:prstGeom>
        </p:spPr>
      </p:pic>
      <p:pic>
        <p:nvPicPr>
          <p:cNvPr id="16" name="Рисунок 15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xmlns="" id="{A213CFD6-2774-B916-C651-57A33B9231F5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colorTemperature colorTemp="11200"/>
                    </a14:imgEffect>
                    <a14:imgEffect>
                      <a14:saturation sat="0"/>
                    </a14:imgEffect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3068" y="471343"/>
            <a:ext cx="2570548" cy="436136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xmlns="" id="{682CD4BF-5659-DC99-2FA1-726B2D463791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419" y="217206"/>
            <a:ext cx="3078020" cy="775675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63BBA2AF-1EB1-005A-A073-D14C22318B46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058" y="214100"/>
            <a:ext cx="1267667" cy="990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1653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D864A67E-38EE-4B8A-8945-7B9C46E4C9C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0000"/>
          </a:blip>
          <a:stretch>
            <a:fillRect/>
          </a:stretch>
        </p:blipFill>
        <p:spPr>
          <a:xfrm>
            <a:off x="-160750" y="4902201"/>
            <a:ext cx="12187650" cy="1955800"/>
          </a:xfrm>
          <a:prstGeom prst="rect">
            <a:avLst/>
          </a:prstGeom>
        </p:spPr>
      </p:pic>
      <p:pic>
        <p:nvPicPr>
          <p:cNvPr id="7" name="object 5">
            <a:extLst>
              <a:ext uri="{FF2B5EF4-FFF2-40B4-BE49-F238E27FC236}">
                <a16:creationId xmlns:a16="http://schemas.microsoft.com/office/drawing/2014/main" xmlns="" id="{D0FE7E93-FA9D-4C74-9057-3D4292CE8FC9}"/>
              </a:ext>
            </a:extLst>
          </p:cNvPr>
          <p:cNvPicPr/>
          <p:nvPr/>
        </p:nvPicPr>
        <p:blipFill rotWithShape="1">
          <a:blip r:embed="rId3" cstate="print">
            <a:duotone>
              <a:prstClr val="black"/>
              <a:srgbClr val="EEE5DA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-20000"/>
                    </a14:imgEffect>
                  </a14:imgLayer>
                </a14:imgProps>
              </a:ext>
            </a:extLst>
          </a:blip>
          <a:srcRect r="18405"/>
          <a:stretch/>
        </p:blipFill>
        <p:spPr>
          <a:xfrm>
            <a:off x="10458869" y="1738483"/>
            <a:ext cx="1728781" cy="3381034"/>
          </a:xfrm>
          <a:prstGeom prst="rect">
            <a:avLst/>
          </a:prstGeom>
        </p:spPr>
      </p:pic>
      <p:sp>
        <p:nvSpPr>
          <p:cNvPr id="14" name="Заголовок 1">
            <a:extLst>
              <a:ext uri="{FF2B5EF4-FFF2-40B4-BE49-F238E27FC236}">
                <a16:creationId xmlns:a16="http://schemas.microsoft.com/office/drawing/2014/main" xmlns="" id="{2A76E020-C2C6-49F2-BEC1-CD79664DF134}"/>
              </a:ext>
            </a:extLst>
          </p:cNvPr>
          <p:cNvSpPr txBox="1">
            <a:spLocks/>
          </p:cNvSpPr>
          <p:nvPr/>
        </p:nvSpPr>
        <p:spPr>
          <a:xfrm>
            <a:off x="440325" y="1738485"/>
            <a:ext cx="10985500" cy="4546598"/>
          </a:xfrm>
          <a:prstGeom prst="rect">
            <a:avLst/>
          </a:prstGeom>
        </p:spPr>
        <p:txBody>
          <a:bodyPr vert="horz" lIns="205740" tIns="34290" rIns="0" bIns="34290" rtlCol="0" anchor="b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 cap="all" baseline="0">
                <a:solidFill>
                  <a:schemeClr val="accent2"/>
                </a:solidFill>
                <a:latin typeface="+mn-lt"/>
                <a:ea typeface="+mj-ea"/>
                <a:cs typeface="+mj-cs"/>
              </a:defRPr>
            </a:lvl1pPr>
          </a:lstStyle>
          <a:p>
            <a:pPr indent="355600" algn="just" defTabSz="844083">
              <a:lnSpc>
                <a:spcPct val="100000"/>
              </a:lnSpc>
            </a:pPr>
            <a:r>
              <a:rPr lang="ru-RU" sz="1300" dirty="0" smtClean="0">
                <a:solidFill>
                  <a:schemeClr val="tx1"/>
                </a:solidFill>
                <a:latin typeface="Times New Roman" pitchFamily="18" charset="0"/>
                <a:ea typeface="Helvetica Neue"/>
                <a:cs typeface="Times New Roman" pitchFamily="18" charset="0"/>
                <a:sym typeface="Helvetica Neue"/>
              </a:rPr>
              <a:t>Игра</a:t>
            </a:r>
            <a:r>
              <a:rPr lang="ru-RU" sz="1300" b="0" dirty="0" smtClean="0">
                <a:solidFill>
                  <a:schemeClr val="tx1"/>
                </a:solidFill>
                <a:latin typeface="Times New Roman" pitchFamily="18" charset="0"/>
                <a:ea typeface="Helvetica Neue"/>
                <a:cs typeface="Times New Roman" pitchFamily="18" charset="0"/>
                <a:sym typeface="Helvetica Neue"/>
              </a:rPr>
              <a:t> </a:t>
            </a:r>
            <a:r>
              <a:rPr lang="ru-RU" sz="1300" dirty="0" smtClean="0">
                <a:solidFill>
                  <a:schemeClr val="tx1"/>
                </a:solidFill>
                <a:latin typeface="Times New Roman" pitchFamily="18" charset="0"/>
                <a:ea typeface="Helvetica Neue"/>
                <a:cs typeface="Times New Roman" pitchFamily="18" charset="0"/>
                <a:sym typeface="Helvetica Neue"/>
              </a:rPr>
              <a:t>«КВАРТО» </a:t>
            </a:r>
            <a:r>
              <a:rPr lang="ru-RU" sz="1300" b="0" dirty="0" smtClean="0">
                <a:solidFill>
                  <a:schemeClr val="tx1"/>
                </a:solidFill>
                <a:latin typeface="Times New Roman" pitchFamily="18" charset="0"/>
                <a:ea typeface="Helvetica Neue"/>
                <a:cs typeface="Times New Roman" pitchFamily="18" charset="0"/>
                <a:sym typeface="Helvetica Neue"/>
              </a:rPr>
              <a:t>может включать в себя разного рода задания по лексическим темам.  направленна на развитие детей с особыми образовательными потребностями. </a:t>
            </a:r>
          </a:p>
          <a:p>
            <a:pPr indent="355600" algn="just" defTabSz="844083">
              <a:lnSpc>
                <a:spcPct val="100000"/>
              </a:lnSpc>
            </a:pPr>
            <a:r>
              <a:rPr lang="ru-RU" sz="1300" b="0" dirty="0" smtClean="0">
                <a:solidFill>
                  <a:schemeClr val="tx1"/>
                </a:solidFill>
                <a:latin typeface="Times New Roman" pitchFamily="18" charset="0"/>
                <a:ea typeface="Helvetica Neue"/>
                <a:cs typeface="Times New Roman" pitchFamily="18" charset="0"/>
                <a:sym typeface="Helvetica Neue"/>
              </a:rPr>
              <a:t>Оборудование: круг времен года, Картотека с заданиями по временам года, настольная игра «Кварто».</a:t>
            </a:r>
          </a:p>
          <a:p>
            <a:pPr indent="355600" algn="just" defTabSz="844083">
              <a:lnSpc>
                <a:spcPct val="100000"/>
              </a:lnSpc>
            </a:pPr>
            <a:r>
              <a:rPr lang="ru-RU" sz="1300" dirty="0" smtClean="0">
                <a:solidFill>
                  <a:schemeClr val="tx1"/>
                </a:solidFill>
                <a:latin typeface="Times New Roman" pitchFamily="18" charset="0"/>
                <a:ea typeface="Helvetica Neue"/>
                <a:cs typeface="Times New Roman" pitchFamily="18" charset="0"/>
                <a:sym typeface="Helvetica Neue"/>
              </a:rPr>
              <a:t>Ход занятия.</a:t>
            </a:r>
          </a:p>
          <a:p>
            <a:pPr indent="355600" algn="just" defTabSz="844083">
              <a:lnSpc>
                <a:spcPct val="100000"/>
              </a:lnSpc>
            </a:pPr>
            <a:r>
              <a:rPr lang="ru-RU" sz="1300" b="0" dirty="0">
                <a:solidFill>
                  <a:schemeClr val="tx1"/>
                </a:solidFill>
                <a:latin typeface="Times New Roman" pitchFamily="18" charset="0"/>
                <a:ea typeface="Helvetica Neue"/>
                <a:cs typeface="Times New Roman" pitchFamily="18" charset="0"/>
                <a:sym typeface="Helvetica Neue"/>
              </a:rPr>
              <a:t>В игре участвуют </a:t>
            </a:r>
            <a:r>
              <a:rPr lang="ru-RU" sz="1300" b="0" dirty="0" smtClean="0">
                <a:solidFill>
                  <a:schemeClr val="tx1"/>
                </a:solidFill>
                <a:latin typeface="Times New Roman" pitchFamily="18" charset="0"/>
                <a:ea typeface="Helvetica Neue"/>
                <a:cs typeface="Times New Roman" pitchFamily="18" charset="0"/>
                <a:sym typeface="Helvetica Neue"/>
              </a:rPr>
              <a:t>два </a:t>
            </a:r>
            <a:r>
              <a:rPr lang="ru-RU" sz="1300" b="0" dirty="0">
                <a:solidFill>
                  <a:schemeClr val="tx1"/>
                </a:solidFill>
                <a:latin typeface="Times New Roman" pitchFamily="18" charset="0"/>
                <a:ea typeface="Helvetica Neue"/>
                <a:cs typeface="Times New Roman" pitchFamily="18" charset="0"/>
                <a:sym typeface="Helvetica Neue"/>
              </a:rPr>
              <a:t>ребенка.</a:t>
            </a:r>
            <a:endParaRPr lang="ru-RU" sz="1300" dirty="0" smtClean="0">
              <a:solidFill>
                <a:schemeClr val="tx1"/>
              </a:solidFill>
              <a:latin typeface="Times New Roman" pitchFamily="18" charset="0"/>
              <a:ea typeface="Helvetica Neue"/>
              <a:cs typeface="Times New Roman" pitchFamily="18" charset="0"/>
              <a:sym typeface="Helvetica Neue"/>
            </a:endParaRPr>
          </a:p>
          <a:p>
            <a:pPr indent="355600" algn="just" defTabSz="844083">
              <a:lnSpc>
                <a:spcPct val="100000"/>
              </a:lnSpc>
            </a:pPr>
            <a:r>
              <a:rPr lang="ru-RU" sz="13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ведущий Игрок определяется, через отгадывание загадки которую загадывает воспитатель о времени года, либо через жребий-кубик.</a:t>
            </a:r>
          </a:p>
          <a:p>
            <a:pPr indent="355600" algn="just" defTabSz="844083">
              <a:lnSpc>
                <a:spcPct val="100000"/>
              </a:lnSpc>
            </a:pPr>
            <a:r>
              <a:rPr lang="ru-RU" sz="1300" b="0" dirty="0" smtClean="0">
                <a:solidFill>
                  <a:schemeClr val="tx1"/>
                </a:solidFill>
                <a:latin typeface="Times New Roman" pitchFamily="18" charset="0"/>
                <a:ea typeface="Helvetica Neue"/>
                <a:cs typeface="Times New Roman" pitchFamily="18" charset="0"/>
                <a:sym typeface="Helvetica Neue"/>
              </a:rPr>
              <a:t>Ребенок, отгадавший загадку, ставит стрелку на круге на то время года, о каком была загадка. </a:t>
            </a:r>
          </a:p>
          <a:p>
            <a:pPr indent="355600" algn="just" defTabSz="844083">
              <a:lnSpc>
                <a:spcPct val="100000"/>
              </a:lnSpc>
            </a:pPr>
            <a:r>
              <a:rPr lang="ru-RU" sz="1300" b="0" dirty="0" smtClean="0">
                <a:solidFill>
                  <a:schemeClr val="tx1"/>
                </a:solidFill>
                <a:latin typeface="Times New Roman" pitchFamily="18" charset="0"/>
                <a:ea typeface="Helvetica Neue"/>
                <a:cs typeface="Times New Roman" pitchFamily="18" charset="0"/>
                <a:sym typeface="Helvetica Neue"/>
              </a:rPr>
              <a:t>Воспитатель приглашает детей в игру «путешествие по временам года».</a:t>
            </a:r>
          </a:p>
          <a:p>
            <a:pPr indent="355600" algn="just" defTabSz="844083">
              <a:lnSpc>
                <a:spcPct val="100000"/>
              </a:lnSpc>
            </a:pPr>
            <a:r>
              <a:rPr lang="ru-RU" sz="13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Игроки любым удобным способом определяют, кто будет делать первый ход. Ребенок который </a:t>
            </a:r>
            <a:r>
              <a:rPr lang="ru-RU" sz="13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ходит первым, выбирает любую из 16 фигур и подает её своему </a:t>
            </a:r>
            <a:r>
              <a:rPr lang="ru-RU" sz="13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противнику, Тот ставит эту фигуру на любой свободный кружок. Затем он выбирает одну из оставшихся 15 фигур и, в свою очередь, дает её своему противнику. Он в свой ход ставит полученную фигуру на любой свободный кружок и так далее.</a:t>
            </a:r>
          </a:p>
          <a:p>
            <a:pPr indent="355600" algn="just">
              <a:lnSpc>
                <a:spcPct val="100000"/>
              </a:lnSpc>
            </a:pPr>
            <a:r>
              <a:rPr lang="ru-RU" sz="13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Необходимо составить на квадратном поле 4х4 ряд из фигур с одним, по крайней мере, общим признаком (по горизонтали, по вертикали или диагонали). Это может быть ряд из светлых фигур или из тёмных, из низких или высоких, из фигур с выемкой или фигур без неё, из круглых или квадратных. Игрок так же может образовать ряд из 4 фигур с более чем одним общим признаком. Три предыдущие фигуры ряда не обязательно должны быть поставлены этим же игроком.</a:t>
            </a:r>
          </a:p>
          <a:p>
            <a:pPr indent="355600" algn="just">
              <a:lnSpc>
                <a:spcPct val="100000"/>
              </a:lnSpc>
            </a:pPr>
            <a:r>
              <a:rPr lang="ru-RU" sz="13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Партию выигрывает тот, кто первым указал  на ряд с общим признаком, произнеся при этом слово «КВАРТО» и</a:t>
            </a:r>
            <a:r>
              <a:rPr lang="ru-RU" sz="1300" b="0" dirty="0" smtClean="0">
                <a:solidFill>
                  <a:schemeClr val="tx1"/>
                </a:solidFill>
                <a:latin typeface="Times New Roman" pitchFamily="18" charset="0"/>
                <a:ea typeface="Helvetica Neue"/>
                <a:cs typeface="Times New Roman" pitchFamily="18" charset="0"/>
                <a:sym typeface="Helvetica Neue"/>
              </a:rPr>
              <a:t> </a:t>
            </a:r>
            <a:r>
              <a:rPr lang="ru-RU" sz="1300" b="0" dirty="0">
                <a:solidFill>
                  <a:schemeClr val="tx1"/>
                </a:solidFill>
                <a:latin typeface="Times New Roman" pitchFamily="18" charset="0"/>
                <a:ea typeface="Helvetica Neue"/>
                <a:cs typeface="Times New Roman" pitchFamily="18" charset="0"/>
                <a:sym typeface="Helvetica Neue"/>
              </a:rPr>
              <a:t>ребенок выполняет задание по карточке, которую сам и вытянет из картотеки. </a:t>
            </a:r>
            <a:endParaRPr lang="ru-RU" sz="1300" b="0" dirty="0" smtClean="0">
              <a:solidFill>
                <a:schemeClr val="tx1"/>
              </a:solidFill>
              <a:latin typeface="Times New Roman" pitchFamily="18" charset="0"/>
              <a:ea typeface="Helvetica Neue"/>
              <a:cs typeface="Times New Roman" pitchFamily="18" charset="0"/>
              <a:sym typeface="Helvetica Neue"/>
            </a:endParaRPr>
          </a:p>
          <a:p>
            <a:pPr indent="355600" algn="just">
              <a:lnSpc>
                <a:spcPct val="100000"/>
              </a:lnSpc>
            </a:pPr>
            <a:r>
              <a:rPr lang="ru-RU" sz="1300" b="0" dirty="0" smtClean="0">
                <a:solidFill>
                  <a:schemeClr val="tx1"/>
                </a:solidFill>
                <a:latin typeface="Times New Roman" pitchFamily="18" charset="0"/>
                <a:ea typeface="Helvetica Neue"/>
                <a:cs typeface="Times New Roman" pitchFamily="18" charset="0"/>
                <a:sym typeface="Helvetica Neue"/>
              </a:rPr>
              <a:t>Далее </a:t>
            </a:r>
            <a:r>
              <a:rPr lang="ru-RU" sz="1300" b="0" dirty="0">
                <a:solidFill>
                  <a:schemeClr val="tx1"/>
                </a:solidFill>
                <a:latin typeface="Times New Roman" pitchFamily="18" charset="0"/>
                <a:ea typeface="Helvetica Neue"/>
                <a:cs typeface="Times New Roman" pitchFamily="18" charset="0"/>
                <a:sym typeface="Helvetica Neue"/>
              </a:rPr>
              <a:t>игра может повторяться с этими же игроками 4-5 раз.</a:t>
            </a:r>
            <a:r>
              <a:rPr lang="ru-RU" sz="13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indent="355600" algn="just">
              <a:lnSpc>
                <a:spcPct val="100000"/>
              </a:lnSpc>
            </a:pPr>
            <a:endParaRPr lang="ru-RU" sz="1300" b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Заголовок 1">
            <a:extLst>
              <a:ext uri="{FF2B5EF4-FFF2-40B4-BE49-F238E27FC236}">
                <a16:creationId xmlns:a16="http://schemas.microsoft.com/office/drawing/2014/main" xmlns="" id="{E0ABAEAD-3082-4613-A391-F05B56109639}"/>
              </a:ext>
            </a:extLst>
          </p:cNvPr>
          <p:cNvSpPr txBox="1">
            <a:spLocks/>
          </p:cNvSpPr>
          <p:nvPr/>
        </p:nvSpPr>
        <p:spPr>
          <a:xfrm>
            <a:off x="702350" y="992881"/>
            <a:ext cx="10003750" cy="724234"/>
          </a:xfrm>
          <a:prstGeom prst="rect">
            <a:avLst/>
          </a:prstGeom>
        </p:spPr>
        <p:txBody>
          <a:bodyPr vert="horz" lIns="205740" tIns="34290" rIns="0" bIns="34290" rtlCol="0" anchor="b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 cap="all" baseline="0">
                <a:solidFill>
                  <a:schemeClr val="accent2"/>
                </a:solidFill>
                <a:latin typeface="+mn-lt"/>
                <a:ea typeface="+mj-ea"/>
                <a:cs typeface="+mj-cs"/>
              </a:defRPr>
            </a:lvl1pPr>
          </a:lstStyle>
          <a:p>
            <a:pPr defTabSz="844083">
              <a:lnSpc>
                <a:spcPct val="100000"/>
              </a:lnSpc>
            </a:pPr>
            <a:r>
              <a:rPr lang="ru-RU" sz="2800" dirty="0">
                <a:solidFill>
                  <a:srgbClr val="59101C"/>
                </a:solidFill>
                <a:latin typeface="Roboto"/>
                <a:ea typeface="Helvetica Neue"/>
                <a:cs typeface="Arial" panose="020B0604020202020204" pitchFamily="34" charset="0"/>
                <a:sym typeface="Helvetica Neue"/>
              </a:rPr>
              <a:t>Краткое описание методической разработки</a:t>
            </a:r>
            <a:endParaRPr lang="ru-RU" sz="4000" dirty="0">
              <a:solidFill>
                <a:srgbClr val="59101C"/>
              </a:solidFill>
              <a:latin typeface="Roboto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pic>
        <p:nvPicPr>
          <p:cNvPr id="3" name="Рисунок 2" descr="Изображение выглядит как логотип&#10;&#10;Автоматически созданное описание">
            <a:extLst>
              <a:ext uri="{FF2B5EF4-FFF2-40B4-BE49-F238E27FC236}">
                <a16:creationId xmlns:a16="http://schemas.microsoft.com/office/drawing/2014/main" xmlns="" id="{C6F02CE5-10C8-D135-BC5B-43D86B9AF02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0321" y="248857"/>
            <a:ext cx="1007085" cy="88110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5998F60A-8244-950F-F5C8-EBDA290F055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duotone>
              <a:prstClr val="black"/>
              <a:srgbClr val="59111D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Photocopy/>
                    </a14:imgEffect>
                  </a14:imgLayer>
                </a14:imgProps>
              </a:ext>
            </a:extLst>
          </a:blip>
          <a:srcRect t="29783" b="37125"/>
          <a:stretch>
            <a:fillRect/>
          </a:stretch>
        </p:blipFill>
        <p:spPr>
          <a:xfrm>
            <a:off x="10375691" y="763452"/>
            <a:ext cx="1645790" cy="176999"/>
          </a:xfrm>
          <a:prstGeom prst="rect">
            <a:avLst/>
          </a:prstGeom>
        </p:spPr>
      </p:pic>
      <p:pic>
        <p:nvPicPr>
          <p:cNvPr id="6" name="Рисунок 5" descr="Изображение выглядит как текст, знак&#10;&#10;Автоматически созданное описание">
            <a:extLst>
              <a:ext uri="{FF2B5EF4-FFF2-40B4-BE49-F238E27FC236}">
                <a16:creationId xmlns:a16="http://schemas.microsoft.com/office/drawing/2014/main" xmlns="" id="{4F8DDF19-ED1E-1FEF-12C3-7F26322B318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4252" y="365208"/>
            <a:ext cx="1741626" cy="562300"/>
          </a:xfrm>
          <a:prstGeom prst="rect">
            <a:avLst/>
          </a:prstGeom>
        </p:spPr>
      </p:pic>
      <p:pic>
        <p:nvPicPr>
          <p:cNvPr id="13" name="Рисунок 12" descr="Изображение выглядит как текст, коллекция картинок&#10;&#10;Автоматически созданное описание">
            <a:extLst>
              <a:ext uri="{FF2B5EF4-FFF2-40B4-BE49-F238E27FC236}">
                <a16:creationId xmlns:a16="http://schemas.microsoft.com/office/drawing/2014/main" xmlns="" id="{82482264-00ED-E152-207C-99C78A4F0922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duotone>
              <a:prstClr val="black"/>
              <a:srgbClr val="70141E">
                <a:tint val="45000"/>
                <a:satMod val="400000"/>
              </a:srgbClr>
            </a:duotone>
            <a:alphaModFix/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100000"/>
                    </a14:imgEffect>
                    <a14:imgEffect>
                      <a14:colorTemperature colorTemp="11500"/>
                    </a14:imgEffect>
                    <a14:imgEffect>
                      <a14:saturation sat="400000"/>
                    </a14:imgEffect>
                    <a14:imgEffect>
                      <a14:brightnessContrast contras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31291"/>
          <a:stretch/>
        </p:blipFill>
        <p:spPr>
          <a:xfrm>
            <a:off x="10205266" y="183483"/>
            <a:ext cx="2041111" cy="603426"/>
          </a:xfrm>
          <a:prstGeom prst="rect">
            <a:avLst/>
          </a:prstGeom>
        </p:spPr>
      </p:pic>
      <p:pic>
        <p:nvPicPr>
          <p:cNvPr id="16" name="Рисунок 15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xmlns="" id="{05A4A459-9DC5-AC30-EE7C-3D88FB799F63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colorTemperature colorTemp="11200"/>
                    </a14:imgEffect>
                    <a14:imgEffect>
                      <a14:saturation sat="0"/>
                    </a14:imgEffect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3068" y="471343"/>
            <a:ext cx="2570548" cy="436136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xmlns="" id="{C403EDBD-DD69-C9C9-804A-82A4DABDED34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419" y="217206"/>
            <a:ext cx="3078020" cy="775675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FD975746-0B3B-9061-6C1D-50FAC7033474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058" y="214100"/>
            <a:ext cx="1267667" cy="990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3860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D864A67E-38EE-4B8A-8945-7B9C46E4C9C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0000"/>
          </a:blip>
          <a:stretch>
            <a:fillRect/>
          </a:stretch>
        </p:blipFill>
        <p:spPr>
          <a:xfrm>
            <a:off x="2175" y="4902200"/>
            <a:ext cx="12187650" cy="1955800"/>
          </a:xfrm>
          <a:prstGeom prst="rect">
            <a:avLst/>
          </a:prstGeom>
        </p:spPr>
      </p:pic>
      <p:pic>
        <p:nvPicPr>
          <p:cNvPr id="7" name="object 5">
            <a:extLst>
              <a:ext uri="{FF2B5EF4-FFF2-40B4-BE49-F238E27FC236}">
                <a16:creationId xmlns:a16="http://schemas.microsoft.com/office/drawing/2014/main" xmlns="" id="{D0FE7E93-FA9D-4C74-9057-3D4292CE8FC9}"/>
              </a:ext>
            </a:extLst>
          </p:cNvPr>
          <p:cNvPicPr/>
          <p:nvPr/>
        </p:nvPicPr>
        <p:blipFill rotWithShape="1">
          <a:blip r:embed="rId3" cstate="print">
            <a:duotone>
              <a:prstClr val="black"/>
              <a:srgbClr val="EEE5DA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-20000"/>
                    </a14:imgEffect>
                  </a14:imgLayer>
                </a14:imgProps>
              </a:ext>
            </a:extLst>
          </a:blip>
          <a:srcRect r="18405"/>
          <a:stretch/>
        </p:blipFill>
        <p:spPr>
          <a:xfrm>
            <a:off x="10458869" y="1738483"/>
            <a:ext cx="1728781" cy="3381034"/>
          </a:xfrm>
          <a:prstGeom prst="rect">
            <a:avLst/>
          </a:prstGeom>
        </p:spPr>
      </p:pic>
      <p:sp>
        <p:nvSpPr>
          <p:cNvPr id="14" name="Заголовок 1">
            <a:extLst>
              <a:ext uri="{FF2B5EF4-FFF2-40B4-BE49-F238E27FC236}">
                <a16:creationId xmlns:a16="http://schemas.microsoft.com/office/drawing/2014/main" xmlns="" id="{2A76E020-C2C6-49F2-BEC1-CD79664DF134}"/>
              </a:ext>
            </a:extLst>
          </p:cNvPr>
          <p:cNvSpPr txBox="1">
            <a:spLocks/>
          </p:cNvSpPr>
          <p:nvPr/>
        </p:nvSpPr>
        <p:spPr>
          <a:xfrm>
            <a:off x="440325" y="1879600"/>
            <a:ext cx="10985500" cy="4521199"/>
          </a:xfrm>
          <a:prstGeom prst="rect">
            <a:avLst/>
          </a:prstGeom>
        </p:spPr>
        <p:txBody>
          <a:bodyPr vert="horz" lIns="205740" tIns="34290" rIns="0" bIns="34290" rtlCol="0" anchor="b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 cap="all" baseline="0">
                <a:solidFill>
                  <a:schemeClr val="accent2"/>
                </a:solidFill>
                <a:latin typeface="+mn-lt"/>
                <a:ea typeface="+mj-ea"/>
                <a:cs typeface="+mj-cs"/>
              </a:defRPr>
            </a:lvl1pPr>
          </a:lstStyle>
          <a:p>
            <a:pPr indent="355600" algn="just" defTabSz="844083">
              <a:lnSpc>
                <a:spcPct val="100000"/>
              </a:lnSpc>
            </a:pPr>
            <a:endParaRPr lang="ru-RU" sz="1300" b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Изображение выглядит как логотип&#10;&#10;Автоматически созданное описание">
            <a:extLst>
              <a:ext uri="{FF2B5EF4-FFF2-40B4-BE49-F238E27FC236}">
                <a16:creationId xmlns:a16="http://schemas.microsoft.com/office/drawing/2014/main" xmlns="" id="{C6F02CE5-10C8-D135-BC5B-43D86B9AF02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0321" y="248857"/>
            <a:ext cx="1007085" cy="88110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5998F60A-8244-950F-F5C8-EBDA290F055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duotone>
              <a:prstClr val="black"/>
              <a:srgbClr val="59111D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Photocopy/>
                    </a14:imgEffect>
                  </a14:imgLayer>
                </a14:imgProps>
              </a:ext>
            </a:extLst>
          </a:blip>
          <a:srcRect t="29783" b="37125"/>
          <a:stretch>
            <a:fillRect/>
          </a:stretch>
        </p:blipFill>
        <p:spPr>
          <a:xfrm>
            <a:off x="10375691" y="763452"/>
            <a:ext cx="1645790" cy="176999"/>
          </a:xfrm>
          <a:prstGeom prst="rect">
            <a:avLst/>
          </a:prstGeom>
        </p:spPr>
      </p:pic>
      <p:pic>
        <p:nvPicPr>
          <p:cNvPr id="6" name="Рисунок 5" descr="Изображение выглядит как текст, знак&#10;&#10;Автоматически созданное описание">
            <a:extLst>
              <a:ext uri="{FF2B5EF4-FFF2-40B4-BE49-F238E27FC236}">
                <a16:creationId xmlns:a16="http://schemas.microsoft.com/office/drawing/2014/main" xmlns="" id="{4F8DDF19-ED1E-1FEF-12C3-7F26322B318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4252" y="365208"/>
            <a:ext cx="1741626" cy="562300"/>
          </a:xfrm>
          <a:prstGeom prst="rect">
            <a:avLst/>
          </a:prstGeom>
        </p:spPr>
      </p:pic>
      <p:pic>
        <p:nvPicPr>
          <p:cNvPr id="13" name="Рисунок 12" descr="Изображение выглядит как текст, коллекция картинок&#10;&#10;Автоматически созданное описание">
            <a:extLst>
              <a:ext uri="{FF2B5EF4-FFF2-40B4-BE49-F238E27FC236}">
                <a16:creationId xmlns:a16="http://schemas.microsoft.com/office/drawing/2014/main" xmlns="" id="{82482264-00ED-E152-207C-99C78A4F0922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duotone>
              <a:prstClr val="black"/>
              <a:srgbClr val="70141E">
                <a:tint val="45000"/>
                <a:satMod val="400000"/>
              </a:srgbClr>
            </a:duotone>
            <a:alphaModFix/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100000"/>
                    </a14:imgEffect>
                    <a14:imgEffect>
                      <a14:colorTemperature colorTemp="11500"/>
                    </a14:imgEffect>
                    <a14:imgEffect>
                      <a14:saturation sat="400000"/>
                    </a14:imgEffect>
                    <a14:imgEffect>
                      <a14:brightnessContrast contras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31291"/>
          <a:stretch/>
        </p:blipFill>
        <p:spPr>
          <a:xfrm>
            <a:off x="10205266" y="183483"/>
            <a:ext cx="2041111" cy="603426"/>
          </a:xfrm>
          <a:prstGeom prst="rect">
            <a:avLst/>
          </a:prstGeom>
        </p:spPr>
      </p:pic>
      <p:pic>
        <p:nvPicPr>
          <p:cNvPr id="16" name="Рисунок 15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xmlns="" id="{05A4A459-9DC5-AC30-EE7C-3D88FB799F63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colorTemperature colorTemp="11200"/>
                    </a14:imgEffect>
                    <a14:imgEffect>
                      <a14:saturation sat="0"/>
                    </a14:imgEffect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3068" y="471343"/>
            <a:ext cx="2570548" cy="436136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xmlns="" id="{C403EDBD-DD69-C9C9-804A-82A4DABDED34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419" y="217206"/>
            <a:ext cx="3078020" cy="775675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FD975746-0B3B-9061-6C1D-50FAC7033474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058" y="214100"/>
            <a:ext cx="1267667" cy="990365"/>
          </a:xfrm>
          <a:prstGeom prst="rect">
            <a:avLst/>
          </a:prstGeom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1664" y="2076766"/>
            <a:ext cx="3302821" cy="324506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8661" y="1253847"/>
            <a:ext cx="3209925" cy="297783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821" y="1253847"/>
            <a:ext cx="3501934" cy="338103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4013811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9290" y="3409257"/>
            <a:ext cx="4076847" cy="34668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3443967"/>
            <a:ext cx="4076847" cy="3432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0775" y="3425826"/>
            <a:ext cx="4076847" cy="3432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4210" y="5727"/>
            <a:ext cx="4076847" cy="3432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6847" y="1"/>
            <a:ext cx="4076847" cy="3432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1793"/>
            <a:ext cx="4076847" cy="3432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Объект 3"/>
          <p:cNvSpPr txBox="1">
            <a:spLocks/>
          </p:cNvSpPr>
          <p:nvPr/>
        </p:nvSpPr>
        <p:spPr>
          <a:xfrm>
            <a:off x="454247" y="935562"/>
            <a:ext cx="3168352" cy="15846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  <a:tabLst>
                <a:tab pos="87313" algn="l"/>
              </a:tabLst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«Назови признаки Лета»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Объект 3"/>
          <p:cNvSpPr txBox="1">
            <a:spLocks/>
          </p:cNvSpPr>
          <p:nvPr/>
        </p:nvSpPr>
        <p:spPr>
          <a:xfrm>
            <a:off x="4483816" y="592570"/>
            <a:ext cx="3168352" cy="2476390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2000" b="1" smtClean="0">
                <a:latin typeface="Times New Roman" pitchFamily="18" charset="0"/>
                <a:cs typeface="Times New Roman" pitchFamily="18" charset="0"/>
              </a:rPr>
              <a:t>Назови Летние</a:t>
            </a:r>
          </a:p>
          <a:p>
            <a:pPr marL="0" indent="0" algn="ctr">
              <a:buFont typeface="Arial" pitchFamily="34" charset="0"/>
              <a:buNone/>
            </a:pPr>
            <a:r>
              <a:rPr lang="ru-RU" sz="2000" b="1" smtClean="0">
                <a:latin typeface="Times New Roman" pitchFamily="18" charset="0"/>
                <a:cs typeface="Times New Roman" pitchFamily="18" charset="0"/>
              </a:rPr>
              <a:t>месяцы!</a:t>
            </a:r>
          </a:p>
          <a:p>
            <a:pPr marL="0" indent="0" algn="ctr">
              <a:buFont typeface="Arial" pitchFamily="34" charset="0"/>
              <a:buNone/>
            </a:pPr>
            <a:r>
              <a:rPr lang="ru-RU" sz="2000" smtClean="0">
                <a:latin typeface="Times New Roman" pitchFamily="18" charset="0"/>
                <a:cs typeface="Times New Roman" pitchFamily="18" charset="0"/>
              </a:rPr>
              <a:t>Июнь</a:t>
            </a:r>
          </a:p>
          <a:p>
            <a:pPr marL="0" indent="0" algn="ctr">
              <a:buFont typeface="Arial" pitchFamily="34" charset="0"/>
              <a:buNone/>
            </a:pPr>
            <a:r>
              <a:rPr lang="ru-RU" sz="2000" smtClean="0">
                <a:latin typeface="Times New Roman" pitchFamily="18" charset="0"/>
                <a:cs typeface="Times New Roman" pitchFamily="18" charset="0"/>
              </a:rPr>
              <a:t>Июль</a:t>
            </a:r>
          </a:p>
          <a:p>
            <a:pPr marL="0" indent="0" algn="ctr">
              <a:buFont typeface="Arial" pitchFamily="34" charset="0"/>
              <a:buNone/>
            </a:pPr>
            <a:r>
              <a:rPr lang="ru-RU" sz="2000" smtClean="0">
                <a:latin typeface="Times New Roman" pitchFamily="18" charset="0"/>
                <a:cs typeface="Times New Roman" pitchFamily="18" charset="0"/>
              </a:rPr>
              <a:t>Август</a:t>
            </a:r>
          </a:p>
          <a:p>
            <a:pPr marL="0" indent="0">
              <a:buFont typeface="Arial" pitchFamily="34" charset="0"/>
              <a:buNone/>
              <a:tabLst>
                <a:tab pos="87313" algn="l"/>
              </a:tabLst>
            </a:pP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592277" y="3789041"/>
            <a:ext cx="326436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Глазодвигательные упражнения. </a:t>
            </a:r>
            <a:endParaRPr lang="ru-RU" dirty="0"/>
          </a:p>
        </p:txBody>
      </p:sp>
      <p:pic>
        <p:nvPicPr>
          <p:cNvPr id="11" name="Picture 6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44" t="22256" r="23454" b="4958"/>
          <a:stretch/>
        </p:blipFill>
        <p:spPr bwMode="auto">
          <a:xfrm>
            <a:off x="8347834" y="4403915"/>
            <a:ext cx="3737397" cy="23130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Прямоугольник 12"/>
          <p:cNvSpPr/>
          <p:nvPr/>
        </p:nvSpPr>
        <p:spPr>
          <a:xfrm>
            <a:off x="4622800" y="4122296"/>
            <a:ext cx="323284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какое время года появляются на деревьях плоды? (ответы детей).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Правильно летом.</a:t>
            </a: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Дерево с плодами - это могут быть вишня, черешня, яблоки, груши</a:t>
            </a:r>
            <a:r>
              <a:rPr lang="ru-RU" dirty="0"/>
              <a:t>.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8592277" y="116632"/>
            <a:ext cx="3508806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3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3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300" b="1" dirty="0" smtClean="0">
                <a:latin typeface="Times New Roman" pitchFamily="18" charset="0"/>
                <a:cs typeface="Times New Roman" pitchFamily="18" charset="0"/>
              </a:rPr>
              <a:t>Игра «</a:t>
            </a:r>
            <a:r>
              <a:rPr lang="ru-RU" sz="1300" b="1" dirty="0" err="1" smtClean="0">
                <a:latin typeface="Times New Roman" pitchFamily="18" charset="0"/>
                <a:cs typeface="Times New Roman" pitchFamily="18" charset="0"/>
              </a:rPr>
              <a:t>Hoc</a:t>
            </a:r>
            <a:r>
              <a:rPr lang="ru-RU" sz="1300" b="1" dirty="0" smtClean="0">
                <a:latin typeface="Times New Roman" pitchFamily="18" charset="0"/>
                <a:cs typeface="Times New Roman" pitchFamily="18" charset="0"/>
              </a:rPr>
              <a:t> — пол — потолок»</a:t>
            </a:r>
          </a:p>
          <a:p>
            <a:pPr algn="ctr"/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Цель: Развитие внимания и снятие импульсивности. Взрослый показывает рукой на свой нос, затем на потолок, затем на пол, одновременно называя их. Ребёнок повторяет. Затем взрослый, увеличивая скорость, начинает путать ребёнка, показывая одно, а называя другое. Ребёнок должен </a:t>
            </a:r>
          </a:p>
          <a:p>
            <a:pPr algn="ctr"/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показывать, то, что называет взрослый, игнорируя его показывание</a:t>
            </a:r>
            <a:endParaRPr lang="ru-RU" sz="13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" name="Picture 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339" y="3579425"/>
            <a:ext cx="3915951" cy="3168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81395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1067" y="20780"/>
            <a:ext cx="4080933" cy="3444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20781"/>
            <a:ext cx="4073484" cy="34457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5031" y="14240"/>
            <a:ext cx="4073484" cy="34457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5733" y="3412257"/>
            <a:ext cx="4109217" cy="34457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5125" y="3421473"/>
            <a:ext cx="4073484" cy="34457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8517" y="3412258"/>
            <a:ext cx="4073484" cy="34457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Объект 3"/>
          <p:cNvSpPr txBox="1">
            <a:spLocks/>
          </p:cNvSpPr>
          <p:nvPr/>
        </p:nvSpPr>
        <p:spPr>
          <a:xfrm>
            <a:off x="416833" y="1052737"/>
            <a:ext cx="3168352" cy="15846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  <a:tabLst>
                <a:tab pos="87313" algn="l"/>
              </a:tabLst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«Назови признаки Осени»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724"/>
          <a:stretch/>
        </p:blipFill>
        <p:spPr bwMode="auto">
          <a:xfrm>
            <a:off x="4181652" y="3567843"/>
            <a:ext cx="3840427" cy="30963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Прямоугольник 12"/>
          <p:cNvSpPr/>
          <p:nvPr/>
        </p:nvSpPr>
        <p:spPr>
          <a:xfrm>
            <a:off x="8243491" y="589489"/>
            <a:ext cx="3816085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Упражнение </a:t>
            </a:r>
          </a:p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«Ухо – нос – хлопок»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Левой рукой возьмитесь за кончик носа, а правой рукой за противоположное ухо. 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Одновременно отпустите ухо и нос, хлопните в ладоши, поменяйте положение рук с 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«точностью до наоборот».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92075" y="4036347"/>
            <a:ext cx="338413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92075"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Дерево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с листьями красными, желтыми. В какое время года появляются такие листья на деревьях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? (Осень!)</a:t>
            </a:r>
          </a:p>
          <a:p>
            <a:pPr indent="92075" algn="just"/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 indent="92075"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«Дерево осеннее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».)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  <a:p>
            <a:pPr indent="92075" algn="just"/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9325" y="3567844"/>
            <a:ext cx="3744416" cy="30963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8315160" y="3421472"/>
            <a:ext cx="37444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Определи по одеже время года</a:t>
            </a:r>
            <a:r>
              <a:rPr lang="ru-RU" dirty="0" smtClean="0"/>
              <a:t>!</a:t>
            </a:r>
            <a:endParaRPr lang="ru-RU" dirty="0"/>
          </a:p>
        </p:txBody>
      </p:sp>
      <p:pic>
        <p:nvPicPr>
          <p:cNvPr id="18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1652" y="116632"/>
            <a:ext cx="3840427" cy="3168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24287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5951" y="3402951"/>
            <a:ext cx="4040716" cy="34700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9535" y="1"/>
            <a:ext cx="4107132" cy="34700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8819" y="-134"/>
            <a:ext cx="4040716" cy="34701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97" y="-135"/>
            <a:ext cx="4040716" cy="34701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0716" y="3470017"/>
            <a:ext cx="4105235" cy="34309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3470017"/>
            <a:ext cx="4040716" cy="34029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198392" y="827067"/>
            <a:ext cx="384042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«Назови признаки Зимы»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9146163" y="611418"/>
            <a:ext cx="2013821" cy="16312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Назови Зимние </a:t>
            </a:r>
          </a:p>
          <a:p>
            <a:pPr algn="ctr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месяцы!</a:t>
            </a:r>
          </a:p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Декабрь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Январь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Февраль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426995" y="719346"/>
            <a:ext cx="3264363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«Назови ласково»</a:t>
            </a: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Мороз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- …морозец,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лёд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- …ледок,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снег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- …снежок,</a:t>
            </a:r>
          </a:p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ёлка - … ёлочка,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санки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-…саночки,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горка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- …горочка.</a:t>
            </a:r>
          </a:p>
        </p:txBody>
      </p:sp>
      <p:pic>
        <p:nvPicPr>
          <p:cNvPr id="12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3010" y="3587315"/>
            <a:ext cx="4042941" cy="3168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 descr="https://shareslide.ru/img/thumbs/0d6c1113d0d8d1f8bf4807e828d542e6-800x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16" t="11334" r="9578" b="33736"/>
          <a:stretch/>
        </p:blipFill>
        <p:spPr bwMode="auto">
          <a:xfrm>
            <a:off x="198392" y="3587316"/>
            <a:ext cx="3689363" cy="3270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4246" y="3568937"/>
            <a:ext cx="3648405" cy="30683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63786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7963" y="7534"/>
            <a:ext cx="4105543" cy="3425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9533" y="3432176"/>
            <a:ext cx="4072467" cy="3425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7699" y="3436930"/>
            <a:ext cx="4072467" cy="3425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3507" y="-1"/>
            <a:ext cx="4072467" cy="34369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436586"/>
            <a:ext cx="4097699" cy="3425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7" y="1"/>
            <a:ext cx="4072467" cy="34369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Объект 3"/>
          <p:cNvSpPr txBox="1">
            <a:spLocks/>
          </p:cNvSpPr>
          <p:nvPr/>
        </p:nvSpPr>
        <p:spPr>
          <a:xfrm>
            <a:off x="623392" y="926148"/>
            <a:ext cx="3168352" cy="1584633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  <a:tabLst>
                <a:tab pos="87313" algn="l"/>
              </a:tabLst>
            </a:pPr>
            <a:r>
              <a:rPr lang="ru-RU" sz="2800" b="1" smtClean="0">
                <a:latin typeface="Times New Roman" pitchFamily="18" charset="0"/>
                <a:cs typeface="Times New Roman" pitchFamily="18" charset="0"/>
              </a:rPr>
              <a:t>«Назови признаки Весны»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574856" y="879564"/>
            <a:ext cx="3249768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Назови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Весенние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месяцы!</a:t>
            </a:r>
          </a:p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Март </a:t>
            </a:r>
          </a:p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Апрель</a:t>
            </a:r>
          </a:p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Май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8525" y="3568781"/>
            <a:ext cx="3744416" cy="31621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7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38" t="9420" r="11600" b="11512"/>
          <a:stretch/>
        </p:blipFill>
        <p:spPr bwMode="auto">
          <a:xfrm>
            <a:off x="4269147" y="114301"/>
            <a:ext cx="3713793" cy="30782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477" y="3865956"/>
            <a:ext cx="2425440" cy="255826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3" name="Picture 4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425" r="301"/>
          <a:stretch/>
        </p:blipFill>
        <p:spPr bwMode="auto">
          <a:xfrm>
            <a:off x="8304246" y="3568781"/>
            <a:ext cx="3648405" cy="31621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78331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1119</TotalTime>
  <Words>831</Words>
  <Application>Microsoft Office PowerPoint</Application>
  <PresentationFormat>Произвольный</PresentationFormat>
  <Paragraphs>97</Paragraphs>
  <Slides>12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  Развивающая игра для детей старшего дошкольного возраста с ОВЗ. Путешествие по временам года через игру «КВАРТО»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ОБЛАСТНОЕ ПЕДАГОГИЧЕСКОЕ СОВЕЩАНИЕ РАБОТНИКОВ ОБРАЗОВАНИЯ  СВЕРДЛОВСКОЙ ОБЛАСТИ</dc:title>
  <dc:creator>Ирина Колотовкина</dc:creator>
  <cp:lastModifiedBy>Пользователь</cp:lastModifiedBy>
  <cp:revision>78</cp:revision>
  <cp:lastPrinted>2023-12-01T16:23:07Z</cp:lastPrinted>
  <dcterms:created xsi:type="dcterms:W3CDTF">2023-08-09T09:07:22Z</dcterms:created>
  <dcterms:modified xsi:type="dcterms:W3CDTF">2023-12-13T07:01:53Z</dcterms:modified>
</cp:coreProperties>
</file>