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58" r:id="rId4"/>
    <p:sldId id="278" r:id="rId5"/>
    <p:sldId id="279" r:id="rId6"/>
    <p:sldId id="264" r:id="rId7"/>
    <p:sldId id="272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59" r:id="rId16"/>
    <p:sldId id="289" r:id="rId17"/>
    <p:sldId id="290" r:id="rId18"/>
    <p:sldId id="268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27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820720326625839E-2"/>
          <c:y val="3.0831228624714786E-2"/>
          <c:w val="0.57638378536016333"/>
          <c:h val="0.871233591613541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балл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 н.г.</c:v>
                </c:pt>
                <c:pt idx="1">
                  <c:v>2021 с.г.</c:v>
                </c:pt>
                <c:pt idx="2">
                  <c:v>2022 к.г.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</c:v>
                </c:pt>
                <c:pt idx="1">
                  <c:v>0.33</c:v>
                </c:pt>
                <c:pt idx="2">
                  <c:v>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балл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 н.г.</c:v>
                </c:pt>
                <c:pt idx="1">
                  <c:v>2021 с.г.</c:v>
                </c:pt>
                <c:pt idx="2">
                  <c:v>2022 к.г.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0.48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балл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2021 н.г.</c:v>
                </c:pt>
                <c:pt idx="1">
                  <c:v>2021 с.г.</c:v>
                </c:pt>
                <c:pt idx="2">
                  <c:v>2022 к.г.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0.35</c:v>
                </c:pt>
                <c:pt idx="1">
                  <c:v>0.19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5384960"/>
        <c:axId val="145386496"/>
        <c:axId val="0"/>
      </c:bar3DChart>
      <c:catAx>
        <c:axId val="145384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45386496"/>
        <c:crosses val="autoZero"/>
        <c:auto val="1"/>
        <c:lblAlgn val="ctr"/>
        <c:lblOffset val="100"/>
        <c:noMultiLvlLbl val="0"/>
      </c:catAx>
      <c:valAx>
        <c:axId val="145386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453849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9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20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6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1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58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8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26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91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0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DC8C4-C2EC-4178-BF85-AD09EE38C67C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7C5B-4D77-44A5-81E1-B25A5AF77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114"/>
            <a:ext cx="9169333" cy="691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583,  г. Екатеринбург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55679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редставление опыта внедрения и проведения коррекционной работы по успешной подготовке детей  5-7 лет  в нейрофизиологическом подходе»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588224" y="4773092"/>
            <a:ext cx="2448272" cy="122413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Спикеры семинара:</a:t>
            </a:r>
          </a:p>
          <a:p>
            <a:pPr algn="r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Педагог-психолог 1 КК., </a:t>
            </a:r>
          </a:p>
          <a:p>
            <a:pPr algn="r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Сафарова О.В.</a:t>
            </a:r>
          </a:p>
          <a:p>
            <a:pPr algn="r"/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Воспитатель 1 КК., </a:t>
            </a:r>
          </a:p>
          <a:p>
            <a:pPr algn="r"/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Аплекайева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Е.П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6093296"/>
            <a:ext cx="3052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г. Екатеринбург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16.09.2022 г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55816"/>
            <a:ext cx="205294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3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GmF65i98k4c.jpg"/>
          <p:cNvPicPr>
            <a:picLocks noChangeAspect="1"/>
          </p:cNvPicPr>
          <p:nvPr/>
        </p:nvPicPr>
        <p:blipFill>
          <a:blip r:embed="rId3" cstate="print"/>
          <a:srcRect t="10101" r="1001" b="24504"/>
          <a:stretch>
            <a:fillRect/>
          </a:stretch>
        </p:blipFill>
        <p:spPr>
          <a:xfrm>
            <a:off x="323528" y="3734925"/>
            <a:ext cx="3528392" cy="2991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 descr="moOIvc-vALo.jpg"/>
          <p:cNvPicPr>
            <a:picLocks noChangeAspect="1"/>
          </p:cNvPicPr>
          <p:nvPr/>
        </p:nvPicPr>
        <p:blipFill>
          <a:blip r:embed="rId4" cstate="print"/>
          <a:srcRect t="11151" r="1000" b="15350"/>
          <a:stretch>
            <a:fillRect/>
          </a:stretch>
        </p:blipFill>
        <p:spPr>
          <a:xfrm>
            <a:off x="504768" y="620688"/>
            <a:ext cx="3690845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 flipH="1">
            <a:off x="1115616" y="56818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Развивающие двигательные упражнения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WkfMYuyXNg.jpg"/>
          <p:cNvPicPr>
            <a:picLocks noChangeAspect="1"/>
          </p:cNvPicPr>
          <p:nvPr/>
        </p:nvPicPr>
        <p:blipFill>
          <a:blip r:embed="rId5" cstate="print"/>
          <a:srcRect t="9051" r="3334" b="21650"/>
          <a:stretch>
            <a:fillRect/>
          </a:stretch>
        </p:blipFill>
        <p:spPr>
          <a:xfrm>
            <a:off x="4572000" y="620688"/>
            <a:ext cx="3528392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Рисунок 7" descr="VuVjLob9ZF4.jpg"/>
          <p:cNvPicPr>
            <a:picLocks noChangeAspect="1"/>
          </p:cNvPicPr>
          <p:nvPr/>
        </p:nvPicPr>
        <p:blipFill>
          <a:blip r:embed="rId6" cstate="print"/>
          <a:srcRect t="10101" r="1001" b="21650"/>
          <a:stretch>
            <a:fillRect/>
          </a:stretch>
        </p:blipFill>
        <p:spPr>
          <a:xfrm>
            <a:off x="4199155" y="3734925"/>
            <a:ext cx="3616747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1005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лена\Desktop\видео  диагностика\20220207_094226.jpg"/>
          <p:cNvPicPr>
            <a:picLocks noChangeAspect="1" noChangeArrowheads="1"/>
          </p:cNvPicPr>
          <p:nvPr/>
        </p:nvPicPr>
        <p:blipFill>
          <a:blip r:embed="rId3" cstate="print"/>
          <a:srcRect t="6170" r="2890"/>
          <a:stretch>
            <a:fillRect/>
          </a:stretch>
        </p:blipFill>
        <p:spPr bwMode="auto">
          <a:xfrm>
            <a:off x="254104" y="798527"/>
            <a:ext cx="3528392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7" name="Picture 3" descr="C:\Users\Алена\Desktop\видео  диагностика\20220207_094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2166" y="928515"/>
            <a:ext cx="3521847" cy="26923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8" name="Picture 4" descr="C:\Users\Алена\Desktop\видео  диагностика\c67z1a7hHpAJEgGmGMsI4yMQJNK2aZBzgtWi4QjxzUMLHFQ2Z3bLIhrtLgppc0049XjKfJ2jCgy5pNmxbzsWQa9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397218" y="3415976"/>
            <a:ext cx="2812152" cy="37495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611560" y="299695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3160535"/>
            <a:ext cx="140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февраль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6165304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Тесты на зрительное восприятие и зрительно-моторную интеграцию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7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HZScGyuTLBcvz3IJh5Q28mf4NHWVXQ4D1wb79EpbElAppmlqZMZdsA1S4kE3e4fMn4ngnhLY1NgB_2JvqWbvK8-L.jpg"/>
          <p:cNvPicPr>
            <a:picLocks noChangeAspect="1"/>
          </p:cNvPicPr>
          <p:nvPr/>
        </p:nvPicPr>
        <p:blipFill>
          <a:blip r:embed="rId3" cstate="print"/>
          <a:srcRect l="10798" t="10096" r="1275"/>
          <a:stretch>
            <a:fillRect/>
          </a:stretch>
        </p:blipFill>
        <p:spPr>
          <a:xfrm>
            <a:off x="4860032" y="3645024"/>
            <a:ext cx="3744416" cy="2736304"/>
          </a:xfrm>
          <a:prstGeom prst="rect">
            <a:avLst/>
          </a:prstGeom>
        </p:spPr>
      </p:pic>
      <p:pic>
        <p:nvPicPr>
          <p:cNvPr id="3" name="Рисунок 2" descr="XDX892YP5jJgiu54Sbpyc2WVfIlv-H2juq-2CApVZSYSVR6VHWrqXydwqPxd3EpSUN5RiGQIvpShUoooAY6LMXdp.jpg"/>
          <p:cNvPicPr>
            <a:picLocks noChangeAspect="1"/>
          </p:cNvPicPr>
          <p:nvPr/>
        </p:nvPicPr>
        <p:blipFill>
          <a:blip r:embed="rId4" cstate="print"/>
          <a:srcRect l="6435" t="11747" r="3629"/>
          <a:stretch>
            <a:fillRect/>
          </a:stretch>
        </p:blipFill>
        <p:spPr>
          <a:xfrm>
            <a:off x="4932040" y="548680"/>
            <a:ext cx="3528392" cy="2664296"/>
          </a:xfrm>
          <a:prstGeom prst="rect">
            <a:avLst/>
          </a:prstGeom>
        </p:spPr>
      </p:pic>
      <p:pic>
        <p:nvPicPr>
          <p:cNvPr id="5" name="Рисунок 4" descr="aXNAGw8tPRCLX6yj91PaUeY6v-HfuZlF6A90CfafhAzsRWiNBGfRn_eQ_4lan_Ftxs3gNXMvE37lVAeH8DbRBWMP.jpg"/>
          <p:cNvPicPr>
            <a:picLocks noChangeAspect="1"/>
          </p:cNvPicPr>
          <p:nvPr/>
        </p:nvPicPr>
        <p:blipFill>
          <a:blip r:embed="rId5" cstate="print"/>
          <a:srcRect l="-399" t="1701" r="20600" b="18500"/>
          <a:stretch>
            <a:fillRect/>
          </a:stretch>
        </p:blipFill>
        <p:spPr>
          <a:xfrm rot="5400000">
            <a:off x="953344" y="3231232"/>
            <a:ext cx="2664296" cy="3779912"/>
          </a:xfrm>
          <a:prstGeom prst="rect">
            <a:avLst/>
          </a:prstGeom>
        </p:spPr>
      </p:pic>
      <p:pic>
        <p:nvPicPr>
          <p:cNvPr id="6" name="Рисунок 5" descr="g5DIa5IFN_svQq4LHyb4FhPQPWin8bcgHoxcMV5NL5HJBtlt97djUWqhu5jPM116VNHnaJ9BbOTCVYr3C33Mq4Hj.jpg"/>
          <p:cNvPicPr>
            <a:picLocks noChangeAspect="1"/>
          </p:cNvPicPr>
          <p:nvPr/>
        </p:nvPicPr>
        <p:blipFill>
          <a:blip r:embed="rId6" cstate="print"/>
          <a:srcRect l="5201" t="6951" r="17800" b="1701"/>
          <a:stretch>
            <a:fillRect/>
          </a:stretch>
        </p:blipFill>
        <p:spPr>
          <a:xfrm rot="16200000">
            <a:off x="1007604" y="-135398"/>
            <a:ext cx="2664297" cy="38884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27089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94928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270892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87727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VtMcq92bLzPllqW13OW8bpGYhd4WBEnwDsrMVp7JPsuk0xw84UBScF4eNsv0Vqswt-x1h36TTo7kdG6yakoK8iIz.jpg"/>
          <p:cNvPicPr>
            <a:picLocks noChangeAspect="1"/>
          </p:cNvPicPr>
          <p:nvPr/>
        </p:nvPicPr>
        <p:blipFill>
          <a:blip r:embed="rId3" cstate="print"/>
          <a:srcRect l="15001" t="6951" r="3801" b="9051"/>
          <a:stretch>
            <a:fillRect/>
          </a:stretch>
        </p:blipFill>
        <p:spPr>
          <a:xfrm rot="5400000">
            <a:off x="1043608" y="-480893"/>
            <a:ext cx="2808312" cy="4104456"/>
          </a:xfrm>
          <a:prstGeom prst="rect">
            <a:avLst/>
          </a:prstGeom>
        </p:spPr>
      </p:pic>
      <p:pic>
        <p:nvPicPr>
          <p:cNvPr id="3" name="Рисунок 2" descr="3fVZ565NeYHtrz4I73_pjBps8N_jXCrPR1tHKAG0z_SjNpUmOriiUBagMWMxzoJkhNAe-_4nwnAE3i8C5v60Kht9.jpg"/>
          <p:cNvPicPr>
            <a:picLocks noChangeAspect="1"/>
          </p:cNvPicPr>
          <p:nvPr/>
        </p:nvPicPr>
        <p:blipFill>
          <a:blip r:embed="rId4" cstate="print"/>
          <a:srcRect l="19200" t="10101" b="6951"/>
          <a:stretch>
            <a:fillRect/>
          </a:stretch>
        </p:blipFill>
        <p:spPr>
          <a:xfrm rot="5400000">
            <a:off x="4517663" y="2475225"/>
            <a:ext cx="3219822" cy="4407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25649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5877272"/>
            <a:ext cx="976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6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" y="-2714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2ay8iboTRN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76156" y="2996952"/>
            <a:ext cx="2749234" cy="36656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" name="Рисунок 2" descr="JvxtRHmYJ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88640"/>
            <a:ext cx="2736304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Рисунок 3" descr="xgtd9gXpVn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132856"/>
            <a:ext cx="2808312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3310544" y="548680"/>
            <a:ext cx="5581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Выполнение упражнений дома </a:t>
            </a:r>
          </a:p>
          <a:p>
            <a:pPr algn="ctr"/>
            <a:r>
              <a:rPr lang="ru-RU" dirty="0" smtClean="0"/>
              <a:t>во время зимних каникул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31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нейромоторной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диагностики экспериментальной группы № 2 «Гномики»</a:t>
            </a:r>
            <a:endParaRPr lang="ru-RU" sz="2800" dirty="0"/>
          </a:p>
        </p:txBody>
      </p:sp>
      <p:graphicFrame>
        <p:nvGraphicFramePr>
          <p:cNvPr id="8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0027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5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Программа от ИНФП показала следующие результаты: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647564" y="1628800"/>
            <a:ext cx="7848872" cy="3096344"/>
          </a:xfrm>
        </p:spPr>
        <p:txBody>
          <a:bodyPr>
            <a:no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Нейромоторная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незрелость часто встречается у детей дошкольного возраста;</a:t>
            </a:r>
          </a:p>
          <a:p>
            <a:pPr marL="457200" indent="-457200" algn="just">
              <a:buAutoNum type="arabicPeriod"/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Существует связь между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нейромоторной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незрелостью и низким освоением основной общеобразовательной программы;</a:t>
            </a:r>
          </a:p>
          <a:p>
            <a:pPr marL="457200" indent="-457200" algn="just">
              <a:buAutoNum type="arabicPeriod"/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Развивающая двигательная программа эффективно воздействует на показатели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нейромоторной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незрелости;</a:t>
            </a:r>
          </a:p>
          <a:p>
            <a:pPr marL="457200" indent="-457200" algn="just">
              <a:buAutoNum type="arabicPeriod"/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Программа улучшает координацию и равновесие, упражнения возвращают детей к самому началу развития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постуральной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устойчивости и чувства равновесия.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647564" y="1124744"/>
            <a:ext cx="7848872" cy="5328592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итогам проведения коррекционной работы с детьми подготовительной группы наблюдаются положительная динамика в: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авновесии,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</a:rPr>
              <a:t>проприорцепции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нижается активность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примитивных рефлексов - АШТР, СШТР,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ЛТР,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глазодвигательной функции,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зрительном восприятии,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зрительной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зрительно-моторной интеграции,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ориентировке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в пространстве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1338" algn="just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На начало года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г. по итогам диагностики видно, что у детей выражены не интегрированные примитивные рефлексы и составляют низкий показатель -10%, средний показатель-55%, высокий показатель-35%, на конец кода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2022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г. по итогам коррекционной работы видна значительная положительная динамика интеграции примитивных рефлексов и составляет: с низким показателем – 70%, средним -20% и высоким -10%.</a:t>
            </a:r>
          </a:p>
          <a:p>
            <a:pPr indent="444500" algn="just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Данная программа эффективно работает на интеграцию примитивных рефлексов у детей, что составило 70%. Интеграция эффективно подействовала на зрелость 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моторных навыков и постуральную </a:t>
            </a:r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неустойчивость. Что будет способствовать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успешной подготовке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и адаптации детей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к школе.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2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4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1117030"/>
            <a:ext cx="47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https://vk.com/doc83482342_638483117?hash=eWoyYHyVaAqASa506Ey2t1c9AzRSfYwlrKYekn666ZX&amp;dl=RDX1VTlKin5oRKK0jFRbyrLXgKtXhJUXruP9N7KJCfs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1753" y="978531"/>
            <a:ext cx="32221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редактор публикаций на русском языке книг Салли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Годдард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Блайт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«Оценка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нейромоторной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готовности к обучению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1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53"/>
            <a:ext cx="91693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1" y="1196752"/>
            <a:ext cx="51125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Генеральный директор, соучредитель Института Нейрофизиологической Психологии. Практикующий психолог,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кинезиолог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Международный инструктор по образовательной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кинезиологии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Gym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USA).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Действительный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член Ассоциации профессиональных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кинезиологов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кафедры «Человек» школы «Золотое сечение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Лицензированный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ведущий семинара «Оценка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нейромоторной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готовности к обучению» (ИНФП).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редактор публикаций на русском языке книг Салли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Годдард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Блайт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«Оценка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нейромоторной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готовности к обучению», «Хорошо сбалансированный ребенок».</a:t>
            </a:r>
          </a:p>
        </p:txBody>
      </p:sp>
      <p:pic>
        <p:nvPicPr>
          <p:cNvPr id="1026" name="Picture 2" descr="http://service.tc-sfera.ru/media/k2/items/cache/b320775de3c297425b69dccc362220a9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36174"/>
            <a:ext cx="3290543" cy="37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Лунина Наталья 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43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08" y="0"/>
            <a:ext cx="9203499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Актуальность!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9553" y="1535112"/>
            <a:ext cx="8147248" cy="2541959"/>
          </a:xfrm>
        </p:spPr>
        <p:txBody>
          <a:bodyPr>
            <a:normAutofit fontScale="92500" lnSpcReduction="10000"/>
          </a:bodyPr>
          <a:lstStyle/>
          <a:p>
            <a:pPr indent="355600" algn="just"/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Значительный процент детей в школах обнаруживает незрелость моторных навыков и постуральную неустойчивость. Зачастую причиной незрелости является группа примитивных рефлексов, находящаяся в активной форме. Если педагоги сопровождающие образовательный процесс, будут уметь выявлять  признаки такой задержки, то они смогут выбрать определенные направления и ввести коррекционные упражнения, что облегчит понимание освоения ООП у детей и труд педагога.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58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82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8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06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3" y="-43582"/>
            <a:ext cx="9203499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58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82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8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06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Чтобы ребенок был успешен в обучении, он должен уметь следующее: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9900" y="1484784"/>
            <a:ext cx="828808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спокойно сидеть;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фокусировать внимание на одном задании и не отвлекаться на незначительные стимулы окружающей обстановки;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удерживать в руке и уметь управлять инструментом для письма;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контролировать движение глаз, необходимые для сохранения стабильного изображения на странице;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иметь способность следить за напечатанной строчкой так, чтобы глаза "не прыгали" и не терялась строчка;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быстро регулировать зрительных фокус между различными расстояниями.</a:t>
            </a:r>
          </a:p>
          <a:p>
            <a:pPr marL="342900" lvl="0" indent="-342900">
              <a:buFont typeface="Wingdings" pitchFamily="2" charset="2"/>
              <a:buChar char="Ø"/>
              <a:tabLst>
                <a:tab pos="531813" algn="l"/>
                <a:tab pos="62547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уметь слушать, слышать. </a:t>
            </a:r>
          </a:p>
        </p:txBody>
      </p:sp>
    </p:spTree>
    <p:extLst>
      <p:ext uri="{BB962C8B-B14F-4D97-AF65-F5344CB8AC3E}">
        <p14:creationId xmlns:p14="http://schemas.microsoft.com/office/powerpoint/2010/main" val="7792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" y="-43582"/>
            <a:ext cx="9203499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58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8225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8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xn--80ajpednr2d9a4a.xn--p1ai/800/600/https/s1.slide-share.ru/s_slide/c1e7888ab6f6a7ac84062a10d5953e21/797a1fea-13e5-487d-8b8d-dff416fddb5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206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" t="5518" r="6281" b="11366"/>
          <a:stretch/>
        </p:blipFill>
        <p:spPr bwMode="auto">
          <a:xfrm>
            <a:off x="317499" y="500488"/>
            <a:ext cx="8502973" cy="584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08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5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865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Цель, задачи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61189" y="1052736"/>
            <a:ext cx="8568952" cy="3312368"/>
          </a:xfrm>
        </p:spPr>
        <p:txBody>
          <a:bodyPr>
            <a:noAutofit/>
          </a:bodyPr>
          <a:lstStyle/>
          <a:p>
            <a:pPr marL="0" indent="363538" algn="just">
              <a:buNone/>
              <a:tabLst>
                <a:tab pos="711200" algn="l"/>
                <a:tab pos="1077913" algn="l"/>
                <a:tab pos="1250950" algn="l"/>
                <a:tab pos="1347788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программу и провести коррекционную работу в старшей группе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«Гномики» по успешной подготовке и адаптации детей к школе в нейрофизиологическом подходе. </a:t>
            </a:r>
          </a:p>
          <a:p>
            <a:pPr marL="0" indent="363538" algn="just">
              <a:buNone/>
              <a:tabLst>
                <a:tab pos="711200" algn="l"/>
                <a:tab pos="1077913" algn="l"/>
                <a:tab pos="1250950" algn="l"/>
                <a:tab pos="1347788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algn="just">
              <a:buFontTx/>
              <a:buChar char="-"/>
              <a:tabLst>
                <a:tab pos="711200" algn="l"/>
                <a:tab pos="1077913" algn="l"/>
                <a:tab pos="1250950" algn="l"/>
                <a:tab pos="1347788" algn="l"/>
              </a:tabLst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Интегрировать примитивные рефлексы у детей подготовительной к школе группы.</a:t>
            </a: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  <a:tabLst>
                <a:tab pos="711200" algn="l"/>
                <a:tab pos="1077913" algn="l"/>
                <a:tab pos="1250950" algn="l"/>
                <a:tab pos="1347788" algn="l"/>
              </a:tabLst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овысить успешную подготовку и адаптацию детей подготовительной к школе группы.</a:t>
            </a:r>
          </a:p>
          <a:p>
            <a:pPr marL="0" indent="363538" algn="just">
              <a:buNone/>
              <a:tabLst>
                <a:tab pos="711200" algn="l"/>
              </a:tabLs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4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30865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4744"/>
            <a:ext cx="4503737" cy="534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6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протокола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диагностическое тестирование развития детей с 4 до 7 лет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3754760" cy="4929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тесты оцениваются по 5 бальной шкале</a:t>
            </a:r>
          </a:p>
          <a:p>
            <a:pPr marL="0" indent="0">
              <a:buNone/>
              <a:tabLst>
                <a:tab pos="80963" algn="l"/>
                <a:tab pos="441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 не выявлено никаких нарушений</a:t>
            </a:r>
          </a:p>
          <a:p>
            <a:pPr marL="0" indent="0">
              <a:buNone/>
              <a:tabLst>
                <a:tab pos="80963" algn="l"/>
                <a:tab pos="441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1-25% дисфункции</a:t>
            </a:r>
          </a:p>
          <a:p>
            <a:pPr marL="0" indent="0">
              <a:buNone/>
              <a:tabLst>
                <a:tab pos="80963" algn="l"/>
                <a:tab pos="441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2-50% дисфункции</a:t>
            </a:r>
          </a:p>
          <a:p>
            <a:pPr marL="0" indent="0">
              <a:buNone/>
              <a:tabLst>
                <a:tab pos="80963" algn="l"/>
                <a:tab pos="441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3-75 % дисфункции</a:t>
            </a:r>
          </a:p>
          <a:p>
            <a:pPr marL="0" indent="0">
              <a:buNone/>
              <a:tabLst>
                <a:tab pos="80963" algn="l"/>
                <a:tab pos="44132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4-100% дисфункции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124744"/>
            <a:ext cx="4330824" cy="532859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Тесты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Нейромоторное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тестирование: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Ромберга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8 сек.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Удержание равновесия на одной ноге,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Ползание на четвереньках,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срединной линии, тест 1, 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срединной линии, тест 2,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Противопоставление большого пальца пальцам рук.</a:t>
            </a:r>
          </a:p>
          <a:p>
            <a:pPr marL="0" indent="0" algn="just">
              <a:buAutoNum type="arabicPeriod"/>
            </a:pPr>
            <a:endParaRPr lang="ru-RU" dirty="0" smtClean="0"/>
          </a:p>
          <a:p>
            <a:pPr marL="514350" indent="-514350" algn="just">
              <a:buAutoNum type="arabicPeriod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57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04664"/>
            <a:ext cx="3538736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нормативы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года-2 сек.,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года-4-8 сек.,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лет – 8 сек. на любой ноге,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лет – 20 сек на левой или на правой ноге,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лет – 30 сек на левой или на правой ноге.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404664"/>
            <a:ext cx="4536504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примитивных рефлексов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Тест для АШТР с 4 точками опоры,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Тест для СШТР с 4 точками опоры,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ЛТР – тест стоя.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Тесты на зрительное восприятие и зрительно-моторную интеграцию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Бумага и карандаш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Дополнительные проверки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6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376</TotalTime>
  <Words>549</Words>
  <Application>Microsoft Office PowerPoint</Application>
  <PresentationFormat>Экран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автономное дошкольное образовательное учреждение детский сад № 583,  г. Екатеринбург</vt:lpstr>
      <vt:lpstr>Лунина Наталья Викторовна</vt:lpstr>
      <vt:lpstr>Актуальность!</vt:lpstr>
      <vt:lpstr>Чтобы ребенок был успешен в обучении, он должен уметь следующее:</vt:lpstr>
      <vt:lpstr>Презентация PowerPoint</vt:lpstr>
      <vt:lpstr>Цель, задачи</vt:lpstr>
      <vt:lpstr>ПРОТОКОЛ </vt:lpstr>
      <vt:lpstr>Содержание протокола диагностическое тестирование развития детей с 4 до 7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нейромоторной диагностики экспериментальной группы № 2 «Гномики»</vt:lpstr>
      <vt:lpstr>Программа от ИНФП показала следующие результаты:</vt:lpstr>
      <vt:lpstr>Вывод</vt:lpstr>
      <vt:lpstr>Презентация PowerPoint</vt:lpstr>
      <vt:lpstr>Литература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583,  г. Екатеринбург</dc:title>
  <dc:creator>Пользователь</dc:creator>
  <cp:lastModifiedBy>Пользователь</cp:lastModifiedBy>
  <cp:revision>37</cp:revision>
  <dcterms:created xsi:type="dcterms:W3CDTF">2022-09-11T13:02:39Z</dcterms:created>
  <dcterms:modified xsi:type="dcterms:W3CDTF">2023-03-16T09:50:25Z</dcterms:modified>
</cp:coreProperties>
</file>